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4.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notesSlides/notesSlide8.xml" ContentType="application/vnd.openxmlformats-officedocument.presentationml.notesSlide+xml"/>
  <Override PartName="/ppt/comments/comment1.xml" ContentType="application/vnd.openxmlformats-officedocument.presentationml.comments+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notesSlides/notesSlide13.xml" ContentType="application/vnd.openxmlformats-officedocument.presentationml.notesSlide+xml"/>
  <Override PartName="/ppt/tags/tag3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9.xml" ContentType="application/vnd.openxmlformats-officedocument.presentationml.tags+xml"/>
  <Override PartName="/ppt/notesSlides/notesSlide20.xml" ContentType="application/vnd.openxmlformats-officedocument.presentationml.notesSlide+xml"/>
  <Override PartName="/ppt/tags/tag40.xml" ContentType="application/vnd.openxmlformats-officedocument.presentationml.tags+xml"/>
  <Override PartName="/ppt/notesSlides/notesSlide21.xml" ContentType="application/vnd.openxmlformats-officedocument.presentationml.notesSlide+xml"/>
  <Override PartName="/ppt/tags/tag41.xml" ContentType="application/vnd.openxmlformats-officedocument.presentationml.tags+xml"/>
  <Override PartName="/ppt/notesSlides/notesSlide22.xml" ContentType="application/vnd.openxmlformats-officedocument.presentationml.notesSlide+xml"/>
  <Override PartName="/ppt/tags/tag42.xml" ContentType="application/vnd.openxmlformats-officedocument.presentationml.tags+xml"/>
  <Override PartName="/ppt/notesSlides/notesSlide23.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24.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48.xml" ContentType="application/vnd.openxmlformats-officedocument.presentationml.tags+xml"/>
  <Override PartName="/ppt/notesSlides/notesSlide33.xml" ContentType="application/vnd.openxmlformats-officedocument.presentationml.notesSlide+xml"/>
  <Override PartName="/ppt/tags/tag49.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701" r:id="rId3"/>
  </p:sldMasterIdLst>
  <p:notesMasterIdLst>
    <p:notesMasterId r:id="rId42"/>
  </p:notesMasterIdLst>
  <p:sldIdLst>
    <p:sldId id="350" r:id="rId4"/>
    <p:sldId id="2615" r:id="rId5"/>
    <p:sldId id="2560" r:id="rId6"/>
    <p:sldId id="2611" r:id="rId7"/>
    <p:sldId id="2626" r:id="rId8"/>
    <p:sldId id="266" r:id="rId9"/>
    <p:sldId id="1858" r:id="rId10"/>
    <p:sldId id="1363" r:id="rId11"/>
    <p:sldId id="2328" r:id="rId12"/>
    <p:sldId id="2606" r:id="rId13"/>
    <p:sldId id="1964" r:id="rId14"/>
    <p:sldId id="2545" r:id="rId15"/>
    <p:sldId id="2022" r:id="rId16"/>
    <p:sldId id="2548" r:id="rId17"/>
    <p:sldId id="2023" r:id="rId18"/>
    <p:sldId id="2024" r:id="rId19"/>
    <p:sldId id="989" r:id="rId20"/>
    <p:sldId id="343" r:id="rId21"/>
    <p:sldId id="2623" r:id="rId22"/>
    <p:sldId id="2624" r:id="rId23"/>
    <p:sldId id="2625" r:id="rId24"/>
    <p:sldId id="2552" r:id="rId25"/>
    <p:sldId id="2332" r:id="rId26"/>
    <p:sldId id="2338" r:id="rId27"/>
    <p:sldId id="2556" r:id="rId28"/>
    <p:sldId id="2612" r:id="rId29"/>
    <p:sldId id="1308" r:id="rId30"/>
    <p:sldId id="2026" r:id="rId31"/>
    <p:sldId id="2595" r:id="rId32"/>
    <p:sldId id="2627" r:id="rId33"/>
    <p:sldId id="2617" r:id="rId34"/>
    <p:sldId id="365" r:id="rId35"/>
    <p:sldId id="2622" r:id="rId36"/>
    <p:sldId id="2628" r:id="rId37"/>
    <p:sldId id="2616" r:id="rId38"/>
    <p:sldId id="2621" r:id="rId39"/>
    <p:sldId id="2030" r:id="rId40"/>
    <p:sldId id="180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ndon D. Odum" initials="BO" lastIdx="3" clrIdx="0">
    <p:extLst>
      <p:ext uri="{19B8F6BF-5375-455C-9EA6-DF929625EA0E}">
        <p15:presenceInfo xmlns:p15="http://schemas.microsoft.com/office/powerpoint/2012/main" userId="S::brandon.odum@inl.gov::0eabaef8-1fb3-4f1b-8993-74f6cdef461f" providerId="AD"/>
      </p:ext>
    </p:extLst>
  </p:cmAuthor>
  <p:cmAuthor id="2" name="Amanda C. Belloff" initials="ACB" lastIdx="5" clrIdx="1">
    <p:extLst>
      <p:ext uri="{19B8F6BF-5375-455C-9EA6-DF929625EA0E}">
        <p15:presenceInfo xmlns:p15="http://schemas.microsoft.com/office/powerpoint/2012/main" userId="S::Amanda.Belloff@inl.gov::e956115a-0870-46cc-bb16-405d3596f5ba" providerId="AD"/>
      </p:ext>
    </p:extLst>
  </p:cmAuthor>
  <p:cmAuthor id="3" name="Matt Reif" initials="MR" lastIdx="1" clrIdx="2">
    <p:extLst>
      <p:ext uri="{19B8F6BF-5375-455C-9EA6-DF929625EA0E}">
        <p15:presenceInfo xmlns:p15="http://schemas.microsoft.com/office/powerpoint/2012/main" userId="Matt Reif" providerId="None"/>
      </p:ext>
    </p:extLst>
  </p:cmAuthor>
  <p:cmAuthor id="4" name="Nathan H. Johnson" initials="NHJ" lastIdx="1" clrIdx="3">
    <p:extLst>
      <p:ext uri="{19B8F6BF-5375-455C-9EA6-DF929625EA0E}">
        <p15:presenceInfo xmlns:p15="http://schemas.microsoft.com/office/powerpoint/2012/main" userId="S::Nathan.Johnson@inl.gov::a0319c09-98f6-4177-9ba5-02ce6eb8e3d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65" autoAdjust="0"/>
    <p:restoredTop sz="71806" autoAdjust="0"/>
  </p:normalViewPr>
  <p:slideViewPr>
    <p:cSldViewPr snapToGrid="0">
      <p:cViewPr varScale="1">
        <p:scale>
          <a:sx n="91" d="100"/>
          <a:sy n="91" d="100"/>
        </p:scale>
        <p:origin x="1062"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3-18T11:28:34.825" idx="1">
    <p:pos x="3937" y="2208"/>
    <p:text>[@Amanda C. Belloff] My opinion: feels like these arrows should all be pointing the other way.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4C9893-F49D-406C-A0EC-3F53D597E7C6}" type="datetimeFigureOut">
              <a:rPr lang="en-US" smtClean="0"/>
              <a:t>6/23/2022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86501-B796-4439-9E5E-F13BF8C61AC5}" type="slidenum">
              <a:rPr lang="en-US" smtClean="0"/>
              <a:t>‹#›</a:t>
            </a:fld>
            <a:endParaRPr lang="en-US"/>
          </a:p>
        </p:txBody>
      </p:sp>
    </p:spTree>
    <p:extLst>
      <p:ext uri="{BB962C8B-B14F-4D97-AF65-F5344CB8AC3E}">
        <p14:creationId xmlns:p14="http://schemas.microsoft.com/office/powerpoint/2010/main" val="202549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A8BD13-249E-4FC2-B323-F74A0F0A45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2029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Function Provided:</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Integrated Steelworks produce strip steel. </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Although we do not know the exact location or name of the steel mill, the production of steel is considered essential for most modern nations as it directly supports several major industries.</a:t>
            </a:r>
          </a:p>
          <a:p>
            <a:pPr marL="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Security Mindset:</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Benjamin Sonntag, a software developer told Reuters: "We do not expect a… steel plant to be connected to the internet... To be computerized, but to be connected to the internet and to be hackable 	- that is quite 	unexpected," he said.</a:t>
            </a:r>
          </a:p>
          <a:p>
            <a:pPr marL="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High Consequence Event:</a:t>
            </a:r>
          </a:p>
          <a:p>
            <a:pPr marL="45720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December 2014, the operators of industrial plants were specifically targeted. </a:t>
            </a:r>
          </a:p>
          <a:p>
            <a:pPr marL="45720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Various plant controls failed; the furnace was unregulated causing permanent damage to the steel plant. </a:t>
            </a:r>
          </a:p>
          <a:p>
            <a:pPr marL="45720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According to BSI, the attackers used spear-phishing and social engineering tactics to obtain usernames and passwords for the production control network.</a:t>
            </a:r>
          </a:p>
          <a:p>
            <a:pPr marL="45720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The internet-facing network was then bridged with the industrial control network.</a:t>
            </a:r>
          </a:p>
          <a:p>
            <a:pPr marL="45720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The attackers showed familiarity with both conventional IT security systems but also the specialized software used to operate the plant.</a:t>
            </a:r>
          </a:p>
          <a:p>
            <a:pPr marL="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Sabotage Effect:</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This destruction was the result of an accumulation of individual control components breaking down. </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The furnace was unable to be shut down properly, causing millions of dollars worth of damage to the hardware.</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Fortunately, no human casualties were sustained.</a:t>
            </a:r>
          </a:p>
          <a:p>
            <a:pPr marL="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Lesson Learned:</a:t>
            </a:r>
          </a:p>
          <a:p>
            <a:pPr marL="0" marR="0">
              <a:lnSpc>
                <a:spcPct val="107000"/>
              </a:lnSpc>
              <a:spcBef>
                <a:spcPts val="0"/>
              </a:spcBef>
              <a:spcAft>
                <a:spcPts val="800"/>
              </a:spcAft>
            </a:pPr>
            <a:r>
              <a:rPr lang="en-US" dirty="0"/>
              <a:t>	“The most significant component of this report is the demonstrated capability and willingness of an adversary to attack through traditional advanced persistent threat (APT) style methods and then advance to a cyber-physical attack with the 	intent to impact an operational environment” – SANS report “German steel mill cyber attack”</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Image Source: https://pixabay.com/photos/iron-melt-furnace-metal-hot-fire-900391/</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References:</a:t>
            </a:r>
          </a:p>
          <a:p>
            <a:pPr marL="0" marR="0">
              <a:lnSpc>
                <a:spcPct val="107000"/>
              </a:lnSpc>
              <a:spcBef>
                <a:spcPts val="0"/>
              </a:spcBef>
              <a:spcAft>
                <a:spcPts val="800"/>
              </a:spcAft>
            </a:pPr>
            <a:r>
              <a:rPr lang="en-US" dirty="0"/>
              <a:t>https://www.industrialcybersecuritypulse.com/throwback-attack-a-cyberattack-causes-physical-damage-at-a-german-steel-mill/</a:t>
            </a:r>
          </a:p>
          <a:p>
            <a:pPr marL="0" marR="0">
              <a:lnSpc>
                <a:spcPct val="107000"/>
              </a:lnSpc>
              <a:spcBef>
                <a:spcPts val="0"/>
              </a:spcBef>
              <a:spcAft>
                <a:spcPts val="800"/>
              </a:spcAft>
            </a:pPr>
            <a:r>
              <a:rPr lang="en-US" dirty="0"/>
              <a:t>https://cyberlaw.ccdcoe.org/wiki/Steel_mill_in_Germany_(2014)#cite_note-2</a:t>
            </a:r>
          </a:p>
          <a:p>
            <a:pPr marL="0" marR="0">
              <a:lnSpc>
                <a:spcPct val="107000"/>
              </a:lnSpc>
              <a:spcBef>
                <a:spcPts val="0"/>
              </a:spcBef>
              <a:spcAft>
                <a:spcPts val="800"/>
              </a:spcAft>
            </a:pPr>
            <a:r>
              <a:rPr lang="en-US" dirty="0"/>
              <a:t>https://www.bbc.com/news/technology-30575104</a:t>
            </a:r>
          </a:p>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169FE-5FC0-4EE7-9B8E-6B6066FB7B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9486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Function Provided:</a:t>
            </a:r>
          </a:p>
          <a:p>
            <a:pPr marL="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45720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 Maersk ship docks somewhere in the world every 15 minutes, unloading between 10,000 to 20,000 containers.</a:t>
            </a:r>
          </a:p>
          <a:p>
            <a:pPr marL="45720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Maritime giant, responsible for 76 ports and a massive fleet of container ships carrying </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tens of millions of tons of cargo. </a:t>
            </a:r>
            <a:r>
              <a:rPr lang="en-US" sz="1800" b="0" dirty="0">
                <a:effectLst/>
                <a:latin typeface="Calibri" panose="020F0502020204030204" pitchFamily="34" charset="0"/>
                <a:ea typeface="DengXian" panose="02010600030101010101" pitchFamily="2" charset="-122"/>
                <a:cs typeface="Times New Roman" panose="02020603050405020304" pitchFamily="18" charset="0"/>
              </a:rPr>
              <a:t>R</a:t>
            </a:r>
            <a:r>
              <a:rPr lang="en-US" sz="1800" dirty="0">
                <a:effectLst/>
                <a:latin typeface="Calibri" panose="020F0502020204030204" pitchFamily="34" charset="0"/>
                <a:ea typeface="DengXian" panose="02010600030101010101" pitchFamily="2" charset="-122"/>
                <a:cs typeface="Times New Roman" panose="02020603050405020304" pitchFamily="18" charset="0"/>
              </a:rPr>
              <a:t>epresenting 1/5th of the entire world’s shipping capacity. Largest container shipping company in the world since 1996.</a:t>
            </a:r>
          </a:p>
          <a:p>
            <a:pPr marL="45720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Their IT infrastructure contained all of the ships’ inventory files (for ~18,000 container vessels). </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Ocean transport, inland services, intercontinental rail, and air freight. </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Dry cargo, refrigerated cargo, special cargo, and dangerous cargo</a:t>
            </a:r>
          </a:p>
          <a:p>
            <a:pPr marL="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Security Mindset:</a:t>
            </a:r>
          </a:p>
          <a:p>
            <a:pPr marL="45720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Better than industry standards IT posture.</a:t>
            </a:r>
          </a:p>
          <a:p>
            <a:pPr marL="45720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Achilles Heel: Did not consider potential consequences of having several functions relying on a single (albeit robust) network.</a:t>
            </a:r>
          </a:p>
          <a:p>
            <a:pPr marL="45720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Server Backups: </a:t>
            </a:r>
          </a:p>
          <a:p>
            <a:pPr marL="91440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Almost all of Maersk’s individual servers were successfully backed up with data less than 1 week old.</a:t>
            </a:r>
          </a:p>
          <a:p>
            <a:pPr marL="45720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Domain Controller Backups:</a:t>
            </a:r>
          </a:p>
          <a:p>
            <a:pPr marL="91440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Maersk arranged roughly 150 domain controllers into a decentralized backup strategy by programming them to sync with each other. This allowed them to rebuild individual or multiple domain controllers if they were lost. However, this strategy did not prepare the company for recovery if all domain controllers were lost, because no external backup existed. </a:t>
            </a:r>
          </a:p>
          <a:p>
            <a:pPr marL="91440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Luckily, one single domain controller had been knocked offline in Ghana before the attack due to a power outage, and it was eventually used to rebuild the domain infrastructure.</a:t>
            </a:r>
          </a:p>
          <a:p>
            <a:pPr marL="91440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High Consequence Event:</a:t>
            </a:r>
          </a:p>
          <a:p>
            <a:pPr marL="45720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Maersk’s business network was infected with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NotPetya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It spread throughout their entire network and forced Maersk to completely halt operations because they were completely reliant upon the information on their databases. Their ability to efficiently coordinate shipping efforts, or even know what each vessel contained as it sat in a harbor, was completely removed for weeks.</a:t>
            </a:r>
          </a:p>
          <a:p>
            <a:pPr marL="457200" marR="0">
              <a:lnSpc>
                <a:spcPct val="107000"/>
              </a:lnSpc>
              <a:spcBef>
                <a:spcPts val="0"/>
              </a:spcBef>
              <a:spcAft>
                <a:spcPts val="800"/>
              </a:spcAft>
            </a:pP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NotPetya</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appears to be ransomware and looks similar to Petya from 2016. But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NotPetya’s</a:t>
            </a:r>
            <a:r>
              <a:rPr lang="en-US" sz="1800" dirty="0">
                <a:effectLst/>
                <a:latin typeface="Calibri" panose="020F0502020204030204" pitchFamily="34" charset="0"/>
                <a:ea typeface="DengXian" panose="02010600030101010101" pitchFamily="2" charset="-122"/>
                <a:cs typeface="Times New Roman" panose="02020603050405020304" pitchFamily="18" charset="0"/>
              </a:rPr>
              <a:t> ransom demands are only used as a distraction from the actual attack, giving the code time to spread and encrypt files. The malware was only designed for destruction. The encrypted boot records were not recoverable and ransom payments did not work because no key existed.	</a:t>
            </a:r>
          </a:p>
          <a:p>
            <a:pPr marL="45720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Sabotage Effect:</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It was over 1 week before the shipping company’s terminals were functioning again. </a:t>
            </a:r>
          </a:p>
          <a:p>
            <a:pPr marL="45720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All of the workstations, laptops, and servers had to be wiped completely – so all files saved to individual machines were lost. In total, Maersk had to replace approximately 4,000 servers and 45,000 PCs.</a:t>
            </a:r>
          </a:p>
          <a:p>
            <a:pPr marL="45720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While waiting for the network to be rebuilt, employees were forced to use whatever resources they could find to accomplish their jobs in the meantime. Many of the documents were physically taped to the shipping containers during that time, and employees had to use personal Gmail accounts to conduct business.</a:t>
            </a:r>
          </a:p>
          <a:p>
            <a:pPr marL="45720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One of Maersk’s customers said “I can tell you it’s a fairly bizarre experience to find yourself booking 500 shipping containers via WhatsApp, but that’s what we did.”</a:t>
            </a:r>
          </a:p>
          <a:p>
            <a:pPr marL="45720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Total cost was approximately $300,000,000.</a:t>
            </a:r>
          </a:p>
          <a:p>
            <a:pPr marL="0" marR="0" indent="457200">
              <a:lnSpc>
                <a:spcPct val="107000"/>
              </a:lnSpc>
              <a:spcBef>
                <a:spcPts val="0"/>
              </a:spcBef>
              <a:spcAft>
                <a:spcPts val="800"/>
              </a:spcAft>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Unintentional destruction – actual target was probably somewhere in Ukraine.</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Lesson Learned:</a:t>
            </a:r>
          </a:p>
          <a:p>
            <a:pPr lvl="1"/>
            <a:r>
              <a:rPr lang="en-US" sz="1800" dirty="0">
                <a:effectLst/>
                <a:latin typeface="Calibri" panose="020F0502020204030204" pitchFamily="34" charset="0"/>
                <a:ea typeface="DengXian" panose="02010600030101010101" pitchFamily="2" charset="-122"/>
                <a:cs typeface="Times New Roman" panose="02020603050405020304" pitchFamily="18" charset="0"/>
              </a:rPr>
              <a:t>Maersk’s chairman, Jim Hagemann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Snabe</a:t>
            </a:r>
            <a:r>
              <a:rPr lang="en-US" sz="1800" dirty="0">
                <a:effectLst/>
                <a:latin typeface="Calibri" panose="020F0502020204030204" pitchFamily="34" charset="0"/>
                <a:ea typeface="DengXian" panose="02010600030101010101" pitchFamily="2" charset="-122"/>
                <a:cs typeface="Times New Roman" panose="02020603050405020304" pitchFamily="18" charset="0"/>
              </a:rPr>
              <a:t>, warned that in the near future, as automation creates near-total reliance on digital systems, human effort won't be able to help such crises. He further noted that the internet was not designed to handle the variety of applications that constantly rely on it. He also called for all businesses to stop being naïve about security, and said that organizations of any size - even the mightiest - will experience disruptions if they don't take security seriously.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169FE-5FC0-4EE7-9B8E-6B6066FB7B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478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Function Provided:</a:t>
            </a: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	Largest pipeline system in the U.S. for refined oil products, averaging 100 million gallons of product per day between Texas and New York.</a:t>
            </a:r>
          </a:p>
          <a:p>
            <a:pPr marL="0" marR="0">
              <a:lnSpc>
                <a:spcPct val="107000"/>
              </a:lnSpc>
              <a:spcBef>
                <a:spcPts val="0"/>
              </a:spcBef>
              <a:spcAft>
                <a:spcPts val="800"/>
              </a:spcAft>
            </a:pP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Security Mindset:	</a:t>
            </a: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	After the events of 9/11/2001, Colonial Pipeline increased physical security at all their facilities and created a comprehensive plan. 	</a:t>
            </a:r>
          </a:p>
          <a:p>
            <a:pPr marL="45720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	The federal government used Colonial’s protections as a model for the entire pipeline industry – but many cyber concerns were not understood or addressed at that time.</a:t>
            </a:r>
          </a:p>
          <a:p>
            <a:pPr marL="45720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	</a:t>
            </a: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High Consequence Event:</a:t>
            </a: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	5-day shutdown after the company was hit with ransomware in their business network.</a:t>
            </a: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	Gas prices skyrocketed, and many organizations asked their employees to avoid driving to work to help save fuel.</a:t>
            </a:r>
          </a:p>
          <a:p>
            <a:pPr marL="0" marR="0">
              <a:lnSpc>
                <a:spcPct val="107000"/>
              </a:lnSpc>
              <a:spcBef>
                <a:spcPts val="0"/>
              </a:spcBef>
              <a:spcAft>
                <a:spcPts val="800"/>
              </a:spcAft>
            </a:pP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Sabotage Effect:</a:t>
            </a: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	The result was mostly financial for Colonial, but their reputation was also called into question due to their handling of the ransomware attack.</a:t>
            </a: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	The East Coast of the United States was left without its major artery for petroleum products.</a:t>
            </a:r>
          </a:p>
          <a:p>
            <a:pPr marL="0" marR="0">
              <a:lnSpc>
                <a:spcPct val="107000"/>
              </a:lnSpc>
              <a:spcBef>
                <a:spcPts val="0"/>
              </a:spcBef>
              <a:spcAft>
                <a:spcPts val="800"/>
              </a:spcAft>
            </a:pP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Lesson Learned:</a:t>
            </a: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	Placing data required for operations on business networks comes with several risks.</a:t>
            </a: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	Although the control system may be segmented and able to deliver products, if the processes rely on external information that is removed, the process halts.</a:t>
            </a:r>
          </a:p>
          <a:p>
            <a:pPr marL="0" marR="0">
              <a:lnSpc>
                <a:spcPct val="107000"/>
              </a:lnSpc>
              <a:spcBef>
                <a:spcPts val="0"/>
              </a:spcBef>
              <a:spcAft>
                <a:spcPts val="800"/>
              </a:spcAft>
            </a:pP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DengXian" panose="02010600030101010101" pitchFamily="2" charset="-122"/>
                <a:cs typeface="Times New Roman" panose="02020603050405020304" pitchFamily="18" charset="0"/>
              </a:rPr>
              <a:t>Image Source: https://pixabay.com/photos/pipeline-oil-flow-oil-industry-2472068/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169FE-5FC0-4EE7-9B8E-6B6066FB7B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2148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dirty="0"/>
              <a:t>Functionality Provided:</a:t>
            </a:r>
          </a:p>
          <a:p>
            <a:pPr marL="0" marR="0">
              <a:lnSpc>
                <a:spcPct val="107000"/>
              </a:lnSpc>
              <a:spcBef>
                <a:spcPts val="0"/>
              </a:spcBef>
              <a:spcAft>
                <a:spcPts val="800"/>
              </a:spcAft>
            </a:pPr>
            <a:r>
              <a:rPr lang="en-US" dirty="0"/>
              <a:t>	Designed to be the true backstop to prevent high consequence events from occurring despite human error and mechanical malfunctions.</a:t>
            </a:r>
          </a:p>
          <a:p>
            <a:pPr marL="0" marR="0">
              <a:lnSpc>
                <a:spcPct val="107000"/>
              </a:lnSpc>
              <a:spcBef>
                <a:spcPts val="0"/>
              </a:spcBef>
              <a:spcAft>
                <a:spcPts val="800"/>
              </a:spcAft>
            </a:pPr>
            <a:endParaRPr lang="en-US" dirty="0"/>
          </a:p>
          <a:p>
            <a:pPr marL="0" marR="0" lvl="0" indent="0" algn="l" defTabSz="914400" rtl="0" eaLnBrk="1" fontAlgn="auto" latinLnBrk="0" hangingPunct="1">
              <a:lnSpc>
                <a:spcPct val="107000"/>
              </a:lnSpc>
              <a:spcBef>
                <a:spcPts val="0"/>
              </a:spcBef>
              <a:spcAft>
                <a:spcPts val="800"/>
              </a:spcAft>
              <a:buClrTx/>
              <a:buSzTx/>
              <a:buFontTx/>
              <a:buNone/>
              <a:tabLst/>
              <a:defRPr/>
            </a:pPr>
            <a:r>
              <a:rPr lang="en-US" dirty="0"/>
              <a:t>Security Mindset at the time</a:t>
            </a:r>
          </a:p>
          <a:p>
            <a:pPr marL="0" marR="0">
              <a:lnSpc>
                <a:spcPct val="107000"/>
              </a:lnSpc>
              <a:spcBef>
                <a:spcPts val="0"/>
              </a:spcBef>
              <a:spcAft>
                <a:spcPts val="800"/>
              </a:spcAft>
            </a:pPr>
            <a:r>
              <a:rPr lang="en-US" dirty="0"/>
              <a:t>	Generally considered to be unassailable. These were viewed as a third tier </a:t>
            </a:r>
          </a:p>
          <a:p>
            <a:pPr marL="0" marR="0">
              <a:lnSpc>
                <a:spcPct val="107000"/>
              </a:lnSpc>
              <a:spcBef>
                <a:spcPts val="0"/>
              </a:spcBef>
              <a:spcAft>
                <a:spcPts val="800"/>
              </a:spcAft>
            </a:pPr>
            <a:r>
              <a:rPr lang="en-US" dirty="0"/>
              <a:t>	The assumption of security was so strong, that many indicators were not caught</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This example is unique:</a:t>
            </a:r>
          </a:p>
          <a:p>
            <a:pPr marL="0" marR="0">
              <a:lnSpc>
                <a:spcPct val="107000"/>
              </a:lnSpc>
              <a:spcBef>
                <a:spcPts val="0"/>
              </a:spcBef>
              <a:spcAft>
                <a:spcPts val="800"/>
              </a:spcAft>
            </a:pPr>
            <a:r>
              <a:rPr lang="en-US" dirty="0"/>
              <a:t>	No actual HCE occurred – but several are now open for discussion as a result</a:t>
            </a:r>
          </a:p>
          <a:p>
            <a:pPr marL="0" marR="0">
              <a:lnSpc>
                <a:spcPct val="107000"/>
              </a:lnSpc>
              <a:spcBef>
                <a:spcPts val="0"/>
              </a:spcBef>
              <a:spcAft>
                <a:spcPts val="800"/>
              </a:spcAft>
            </a:pPr>
            <a:r>
              <a:rPr lang="en-US" dirty="0"/>
              <a:t>	Upon discovery they stated that the attack was not scalable because of an operator error (switching to programming mode).</a:t>
            </a:r>
          </a:p>
          <a:p>
            <a:pPr marL="0" marR="0">
              <a:lnSpc>
                <a:spcPct val="107000"/>
              </a:lnSpc>
              <a:spcBef>
                <a:spcPts val="0"/>
              </a:spcBef>
              <a:spcAft>
                <a:spcPts val="800"/>
              </a:spcAft>
            </a:pPr>
            <a:r>
              <a:rPr lang="en-US" dirty="0"/>
              <a:t>	Represents a first peek at the concept that “NO TECHNOLOGY that we implement into our operations can be assumed to be safe.”</a:t>
            </a:r>
          </a:p>
          <a:p>
            <a:pPr marL="0" marR="0">
              <a:lnSpc>
                <a:spcPct val="107000"/>
              </a:lnSpc>
              <a:spcBef>
                <a:spcPts val="0"/>
              </a:spcBef>
              <a:spcAft>
                <a:spcPts val="800"/>
              </a:spcAft>
            </a:pPr>
            <a:r>
              <a:rPr lang="en-US" dirty="0"/>
              <a:t>		This leads to one of the CCE baseline assumptions “The Adversary has physical, logical access.”</a:t>
            </a:r>
          </a:p>
          <a:p>
            <a:pPr marL="0" marR="0">
              <a:lnSpc>
                <a:spcPct val="107000"/>
              </a:lnSpc>
              <a:spcBef>
                <a:spcPts val="0"/>
              </a:spcBef>
              <a:spcAft>
                <a:spcPts val="800"/>
              </a:spcAft>
            </a:pPr>
            <a:r>
              <a:rPr lang="en-US" dirty="0"/>
              <a:t>	</a:t>
            </a:r>
          </a:p>
          <a:p>
            <a:pPr marL="0" marR="0">
              <a:lnSpc>
                <a:spcPct val="107000"/>
              </a:lnSpc>
              <a:spcBef>
                <a:spcPts val="0"/>
              </a:spcBef>
              <a:spcAft>
                <a:spcPts val="800"/>
              </a:spcAft>
            </a:pPr>
            <a:r>
              <a:rPr lang="en-US" dirty="0"/>
              <a:t>	Tip of the Ice Cube</a:t>
            </a:r>
          </a:p>
          <a:p>
            <a:pPr marL="0" marR="0">
              <a:lnSpc>
                <a:spcPct val="107000"/>
              </a:lnSpc>
              <a:spcBef>
                <a:spcPts val="0"/>
              </a:spcBef>
              <a:spcAft>
                <a:spcPts val="800"/>
              </a:spcAft>
            </a:pPr>
            <a:r>
              <a:rPr lang="en-US" dirty="0"/>
              <a:t>		Indicators and artifacts found at the time</a:t>
            </a:r>
          </a:p>
          <a:p>
            <a:pPr marL="0" marR="0">
              <a:lnSpc>
                <a:spcPct val="107000"/>
              </a:lnSpc>
              <a:spcBef>
                <a:spcPts val="0"/>
              </a:spcBef>
              <a:spcAft>
                <a:spcPts val="800"/>
              </a:spcAft>
            </a:pPr>
            <a:r>
              <a:rPr lang="en-US" dirty="0"/>
              <a:t>		The observed instance of this </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	</a:t>
            </a:r>
          </a:p>
          <a:p>
            <a:pPr marL="0" marR="0">
              <a:lnSpc>
                <a:spcPct val="107000"/>
              </a:lnSpc>
              <a:spcBef>
                <a:spcPts val="0"/>
              </a:spcBef>
              <a:spcAft>
                <a:spcPts val="800"/>
              </a:spcAft>
            </a:pPr>
            <a:r>
              <a:rPr lang="en-US" dirty="0"/>
              <a:t>What was the intent of this attack/research?</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highlight>
                  <a:srgbClr val="FFFF00"/>
                </a:highlight>
              </a:rPr>
              <a:t>	[INSERT SOME BLURBS FROM SYMANTIC]</a:t>
            </a:r>
          </a:p>
          <a:p>
            <a:pPr marL="0" marR="0">
              <a:lnSpc>
                <a:spcPct val="107000"/>
              </a:lnSpc>
              <a:spcBef>
                <a:spcPts val="0"/>
              </a:spcBef>
              <a:spcAft>
                <a:spcPts val="800"/>
              </a:spcAft>
            </a:pPr>
            <a:r>
              <a:rPr lang="en-US" dirty="0">
                <a:highlight>
                  <a:srgbClr val="FFFF00"/>
                </a:highlight>
              </a:rPr>
              <a:t>		…believes this was intended to cause damage…</a:t>
            </a:r>
          </a:p>
          <a:p>
            <a:pPr marL="0" marR="0">
              <a:lnSpc>
                <a:spcPct val="107000"/>
              </a:lnSpc>
              <a:spcBef>
                <a:spcPts val="0"/>
              </a:spcBef>
              <a:spcAft>
                <a:spcPts val="800"/>
              </a:spcAft>
            </a:pPr>
            <a:r>
              <a:rPr lang="en-US" dirty="0"/>
              <a:t>		</a:t>
            </a:r>
          </a:p>
          <a:p>
            <a:pPr marL="0" marR="0">
              <a:lnSpc>
                <a:spcPct val="107000"/>
              </a:lnSpc>
              <a:spcBef>
                <a:spcPts val="0"/>
              </a:spcBef>
              <a:spcAft>
                <a:spcPts val="800"/>
              </a:spcAft>
            </a:pPr>
            <a:r>
              <a:rPr lang="en-US" dirty="0"/>
              <a:t>	[INSERT BLURB FROM MIT TECHNOLOGY REVIEW]</a:t>
            </a:r>
          </a:p>
          <a:p>
            <a:pPr marL="0" marR="0">
              <a:lnSpc>
                <a:spcPct val="107000"/>
              </a:lnSpc>
              <a:spcBef>
                <a:spcPts val="0"/>
              </a:spcBef>
              <a:spcAft>
                <a:spcPts val="800"/>
              </a:spcAft>
            </a:pPr>
            <a:r>
              <a:rPr lang="en-US" dirty="0"/>
              <a:t>		…world’s most murderous malware</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	Cause a shutdown? Regular access to a control system </a:t>
            </a:r>
          </a:p>
          <a:p>
            <a:pPr marL="0" marR="0">
              <a:lnSpc>
                <a:spcPct val="107000"/>
              </a:lnSpc>
              <a:spcBef>
                <a:spcPts val="0"/>
              </a:spcBef>
              <a:spcAft>
                <a:spcPts val="800"/>
              </a:spcAft>
            </a:pPr>
            <a:r>
              <a:rPr lang="en-US" dirty="0"/>
              <a:t>	At face value the TRISIS malware appears to be intended for harm and destruction (e.g., explosions).</a:t>
            </a:r>
          </a:p>
          <a:p>
            <a:pPr marL="0" marR="0">
              <a:lnSpc>
                <a:spcPct val="107000"/>
              </a:lnSpc>
              <a:spcBef>
                <a:spcPts val="0"/>
              </a:spcBef>
              <a:spcAft>
                <a:spcPts val="800"/>
              </a:spcAft>
            </a:pPr>
            <a:r>
              <a:rPr lang="en-US" dirty="0"/>
              <a:t>	Safety Systems may also be targeted for other purposes – it is a blind spot to many operators because they are trained to trust this type of system.</a:t>
            </a:r>
          </a:p>
          <a:p>
            <a:pPr marL="0" marR="0">
              <a:lnSpc>
                <a:spcPct val="107000"/>
              </a:lnSpc>
              <a:spcBef>
                <a:spcPts val="0"/>
              </a:spcBef>
              <a:spcAft>
                <a:spcPts val="800"/>
              </a:spcAft>
            </a:pPr>
            <a:r>
              <a:rPr lang="en-US" dirty="0"/>
              <a:t>	Now that these systems, which are so redundant and </a:t>
            </a:r>
          </a:p>
          <a:p>
            <a:pPr marL="0" marR="0">
              <a:lnSpc>
                <a:spcPct val="107000"/>
              </a:lnSpc>
              <a:spcBef>
                <a:spcPts val="0"/>
              </a:spcBef>
              <a:spcAft>
                <a:spcPts val="800"/>
              </a:spcAft>
            </a:pPr>
            <a:endParaRPr lang="en-US" dirty="0"/>
          </a:p>
          <a:p>
            <a:pPr marL="0" marR="0">
              <a:lnSpc>
                <a:spcPct val="107000"/>
              </a:lnSpc>
              <a:spcBef>
                <a:spcPts val="0"/>
              </a:spcBef>
              <a:spcAft>
                <a:spcPts val="800"/>
              </a:spcAft>
            </a:pPr>
            <a:endParaRPr lang="en-US" dirty="0"/>
          </a:p>
          <a:p>
            <a:pPr marL="0" marR="0">
              <a:lnSpc>
                <a:spcPct val="107000"/>
              </a:lnSpc>
              <a:spcBef>
                <a:spcPts val="0"/>
              </a:spcBef>
              <a:spcAft>
                <a:spcPts val="800"/>
              </a:spcAft>
            </a:pPr>
            <a:endParaRPr lang="en-US" dirty="0"/>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IT/OT convergence is too simplistic – Safety Systems formed something of a 3</a:t>
            </a:r>
            <a:r>
              <a:rPr lang="en-US" baseline="30000" dirty="0"/>
              <a:t>rd</a:t>
            </a:r>
            <a:r>
              <a:rPr lang="en-US" dirty="0"/>
              <a:t> tier of systems.</a:t>
            </a:r>
          </a:p>
          <a:p>
            <a:pPr marL="0" marR="0">
              <a:lnSpc>
                <a:spcPct val="107000"/>
              </a:lnSpc>
              <a:spcBef>
                <a:spcPts val="0"/>
              </a:spcBef>
              <a:spcAft>
                <a:spcPts val="800"/>
              </a:spcAft>
            </a:pPr>
            <a:endParaRPr lang="en-US" dirty="0"/>
          </a:p>
          <a:p>
            <a:pPr marL="0" marR="0">
              <a:lnSpc>
                <a:spcPct val="107000"/>
              </a:lnSpc>
              <a:spcBef>
                <a:spcPts val="0"/>
              </a:spcBef>
              <a:spcAft>
                <a:spcPts val="800"/>
              </a:spcAft>
            </a:pPr>
            <a:r>
              <a:rPr lang="en-US" dirty="0"/>
              <a:t>Detection of this shows the lengths and depths that an adversary will go to when developing the </a:t>
            </a:r>
          </a:p>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169FE-5FC0-4EE7-9B8E-6B6066FB7B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1548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200"/>
              </a:spcBef>
              <a:spcAft>
                <a:spcPts val="0"/>
              </a:spcAft>
            </a:pPr>
            <a:r>
              <a:rPr lang="en-US" sz="1800" b="1"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Ukraine 2015</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Functions Provided:</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Three distribution companies managed roughly 53 substations to provide power for their respective service areas in Ukraine. </a:t>
            </a:r>
          </a:p>
          <a:p>
            <a:pPr marL="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Security Mindset:</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Prior to this event, there had not been an electric grid attack conducted via cyber means.</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The SCADA and distribution management platforms were considered separate from the business network, and less accessible.</a:t>
            </a:r>
          </a:p>
          <a:p>
            <a:pPr marL="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High Consequence Event:</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225,000 customers experienced power outages.</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Approximately 180 servers and workstations were taken offline.</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Load impact of 135 MW.</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Sabotage Effect:</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attackers caused outages by using the engineered functionality of the controls platforms to manipulate circuit breakers within the substations. </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Attackers also prevented an immediate restoration of normal power delivery by targeting core supporting functions of centralized control: field communications (altered firmware uploaded to station 	Serial-to-Ethernet gateway devices) and operator visibility (“wiping” hard drives of operator workstations and servers).</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Malicious modifications to uninterruptable power supply (UPS) configurations were also discovered. Attack preparation involved first gaining access to the companies’ business networks (via spear 	phishing), harvesting credentials and escalating privileges, and using the stolen, trusted ICS accounts for remote VPN access to the power system networks.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Lesson Learned:</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Having the ability to return to manual control is very important.</a:t>
            </a:r>
          </a:p>
          <a:p>
            <a:pPr marL="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200"/>
              </a:spcBef>
              <a:spcAft>
                <a:spcPts val="0"/>
              </a:spcAft>
            </a:pPr>
            <a:r>
              <a:rPr lang="en-US" sz="1800" b="1" dirty="0">
                <a:solidFill>
                  <a:srgbClr val="2F5496"/>
                </a:solidFill>
                <a:effectLst/>
                <a:latin typeface="Calibri Light" panose="020F0302020204030204" pitchFamily="34" charset="0"/>
                <a:ea typeface="DengXian Light" panose="02010600030101010101" pitchFamily="2" charset="-122"/>
                <a:cs typeface="Times New Roman" panose="02020603050405020304" pitchFamily="18" charset="0"/>
              </a:rPr>
              <a:t>Ukraine 2016</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Functions Provided:</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Power transmission near the nation’s capital.</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Security Mindset:</a:t>
            </a:r>
          </a:p>
          <a:p>
            <a:pPr marL="45720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Fresh from 2015’s attack just one year prior, the Ukrainian grid was known to still be vulnerable.</a:t>
            </a:r>
          </a:p>
          <a:p>
            <a:pPr marL="45720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Recovery from the previous attack was still ongoing.</a:t>
            </a:r>
          </a:p>
          <a:p>
            <a:pPr marL="45720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High Consequence Event:</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 blackout affecting an even larger population than the 2015 attack occurred in Kiev, Ukraine.</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Several protective relays were rendered useless.</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Sabotage Effect:</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Devices were rendered useless.</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Lack of system integrity confidence.</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Lesson Learned:</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The deep understanding of the adversary, and the way the interacted with the field devices shows a major advancement over the previous attack.</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	The attack could have been much worse based on the type of physical damage the malware was intended to cause.</a:t>
            </a:r>
          </a:p>
          <a:p>
            <a:pPr marL="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Image Source: https://pixabay.com/illustrations/electricity-electrical-energy-5066143/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F169FE-5FC0-4EE7-9B8E-6B6066FB7B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028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71488"/>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B7230B-0A50-4587-B9D2-570A84B9F293}" type="slidenum">
              <a:rPr lang="en-US" smtClean="0"/>
              <a:t>17</a:t>
            </a:fld>
            <a:endParaRPr lang="en-US"/>
          </a:p>
        </p:txBody>
      </p:sp>
    </p:spTree>
    <p:extLst>
      <p:ext uri="{BB962C8B-B14F-4D97-AF65-F5344CB8AC3E}">
        <p14:creationId xmlns:p14="http://schemas.microsoft.com/office/powerpoint/2010/main" val="1219051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b="1" dirty="0">
                <a:solidFill>
                  <a:srgbClr val="06509D"/>
                </a:solidFill>
                <a:latin typeface="Arial" panose="020B0604020202020204" pitchFamily="34" charset="0"/>
                <a:cs typeface="Arial" panose="020B0604020202020204" pitchFamily="34" charset="0"/>
              </a:rPr>
              <a:t>Based on my experience as an automation </a:t>
            </a:r>
            <a:r>
              <a:rPr lang="en-US" sz="1300" b="1" dirty="0" err="1">
                <a:solidFill>
                  <a:srgbClr val="06509D"/>
                </a:solidFill>
                <a:latin typeface="Arial" panose="020B0604020202020204" pitchFamily="34" charset="0"/>
                <a:cs typeface="Arial" panose="020B0604020202020204" pitchFamily="34" charset="0"/>
              </a:rPr>
              <a:t>engr</a:t>
            </a:r>
            <a:r>
              <a:rPr lang="en-US" sz="1300" b="1" dirty="0">
                <a:solidFill>
                  <a:srgbClr val="06509D"/>
                </a:solidFill>
                <a:latin typeface="Arial" panose="020B0604020202020204" pitchFamily="34" charset="0"/>
                <a:cs typeface="Arial" panose="020B0604020202020204" pitchFamily="34" charset="0"/>
              </a:rPr>
              <a:t>….</a:t>
            </a:r>
            <a:br>
              <a:rPr lang="en-US" sz="1300" b="1" dirty="0">
                <a:solidFill>
                  <a:srgbClr val="06509D"/>
                </a:solidFill>
                <a:latin typeface="Arial" panose="020B0604020202020204" pitchFamily="34" charset="0"/>
                <a:cs typeface="Arial" panose="020B0604020202020204" pitchFamily="34" charset="0"/>
              </a:rPr>
            </a:br>
            <a:r>
              <a:rPr lang="en-US" sz="1300" b="1" dirty="0">
                <a:solidFill>
                  <a:srgbClr val="06509D"/>
                </a:solidFill>
                <a:latin typeface="Arial" panose="020B0604020202020204" pitchFamily="34" charset="0"/>
                <a:cs typeface="Arial" panose="020B0604020202020204" pitchFamily="34" charset="0"/>
              </a:rPr>
              <a:t>Based on my experience in ICS security consulting….</a:t>
            </a:r>
            <a:endParaRPr lang="en-US" sz="1300" dirty="0"/>
          </a:p>
          <a:p>
            <a:endParaRPr lang="en-US" u="sng" dirty="0"/>
          </a:p>
          <a:p>
            <a:r>
              <a:rPr lang="en-US" u="sng" dirty="0"/>
              <a:t>Brayton Cycle</a:t>
            </a:r>
          </a:p>
          <a:p>
            <a:r>
              <a:rPr lang="en-US" u="none" dirty="0"/>
              <a:t>https://en.wikipedia.org/wiki/Brayton_cycle</a:t>
            </a:r>
          </a:p>
          <a:p>
            <a:r>
              <a:rPr lang="en-US" u="none" dirty="0"/>
              <a:t>https://web.mit.edu/16.unified/www/SPRING/propulsion/notes/node27.html</a:t>
            </a:r>
          </a:p>
          <a:p>
            <a:endParaRPr lang="en-US" u="none" dirty="0"/>
          </a:p>
          <a:p>
            <a:r>
              <a:rPr lang="en-US" u="sng" dirty="0"/>
              <a:t>Gas Turbine Compressor Cycle</a:t>
            </a:r>
          </a:p>
          <a:p>
            <a:r>
              <a:rPr lang="en-US" sz="1300" dirty="0"/>
              <a:t>https://www.researchgate.net/figure/Single-shaft-and-twin-shaft-gas-turbines_fig1_333018892</a:t>
            </a:r>
          </a:p>
          <a:p>
            <a:endParaRPr lang="en-US" u="sng" dirty="0"/>
          </a:p>
          <a:p>
            <a:r>
              <a:rPr lang="en-US" u="sng" dirty="0"/>
              <a:t>Solar Gas Turbine Compressor Skid</a:t>
            </a:r>
          </a:p>
          <a:p>
            <a:r>
              <a:rPr lang="en-US" u="none" dirty="0"/>
              <a:t>Solar Turbines – Mars 100 Datasheet</a:t>
            </a:r>
          </a:p>
          <a:p>
            <a:endParaRPr lang="en-US" u="sng" dirty="0"/>
          </a:p>
          <a:p>
            <a:r>
              <a:rPr lang="en-US" u="sng" dirty="0"/>
              <a:t>GE Compressor and Turbine Blades</a:t>
            </a:r>
          </a:p>
          <a:p>
            <a:r>
              <a:rPr lang="en-US" u="none" dirty="0"/>
              <a:t>https://www.designworldonline.com/photos-of-the-day-an-inside-look-at-a-ges-gas-turbine-plant/</a:t>
            </a:r>
          </a:p>
          <a:p>
            <a:endParaRPr lang="en-US" u="sng" dirty="0"/>
          </a:p>
          <a:p>
            <a:r>
              <a:rPr lang="en-US" u="sng" dirty="0"/>
              <a:t>Compressor Station P&amp;ID Image</a:t>
            </a:r>
          </a:p>
          <a:p>
            <a:r>
              <a:rPr lang="en-US" dirty="0"/>
              <a:t>https://www.chegg.com/homework-help/questions-and-answers/given-pfd-s-natural-gas-compression-process-needs-transfer-block-flow-diagram-process-than-q25358616</a:t>
            </a:r>
          </a:p>
          <a:p>
            <a:endParaRPr lang="en-US" dirty="0"/>
          </a:p>
        </p:txBody>
      </p:sp>
      <p:sp>
        <p:nvSpPr>
          <p:cNvPr id="4" name="Slide Number Placeholder 3"/>
          <p:cNvSpPr>
            <a:spLocks noGrp="1"/>
          </p:cNvSpPr>
          <p:nvPr>
            <p:ph type="sldNum" sz="quarter" idx="5"/>
          </p:nvPr>
        </p:nvSpPr>
        <p:spPr/>
        <p:txBody>
          <a:bodyPr/>
          <a:lstStyle/>
          <a:p>
            <a:fld id="{9A0CCFD4-A7F8-054B-8822-BC244B953582}" type="slidenum">
              <a:rPr lang="en-US" smtClean="0"/>
              <a:t>18</a:t>
            </a:fld>
            <a:endParaRPr lang="en-US"/>
          </a:p>
        </p:txBody>
      </p:sp>
    </p:spTree>
    <p:extLst>
      <p:ext uri="{BB962C8B-B14F-4D97-AF65-F5344CB8AC3E}">
        <p14:creationId xmlns:p14="http://schemas.microsoft.com/office/powerpoint/2010/main" val="1349741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E86501-B796-4439-9E5E-F13BF8C61AC5}" type="slidenum">
              <a:rPr lang="en-US" smtClean="0"/>
              <a:t>19</a:t>
            </a:fld>
            <a:endParaRPr lang="en-US"/>
          </a:p>
        </p:txBody>
      </p:sp>
    </p:spTree>
    <p:extLst>
      <p:ext uri="{BB962C8B-B14F-4D97-AF65-F5344CB8AC3E}">
        <p14:creationId xmlns:p14="http://schemas.microsoft.com/office/powerpoint/2010/main" val="3348886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E86501-B796-4439-9E5E-F13BF8C61AC5}" type="slidenum">
              <a:rPr lang="en-US" smtClean="0"/>
              <a:t>20</a:t>
            </a:fld>
            <a:endParaRPr lang="en-US"/>
          </a:p>
        </p:txBody>
      </p:sp>
    </p:spTree>
    <p:extLst>
      <p:ext uri="{BB962C8B-B14F-4D97-AF65-F5344CB8AC3E}">
        <p14:creationId xmlns:p14="http://schemas.microsoft.com/office/powerpoint/2010/main" val="1228574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E86501-B796-4439-9E5E-F13BF8C61AC5}" type="slidenum">
              <a:rPr lang="en-US" smtClean="0"/>
              <a:t>21</a:t>
            </a:fld>
            <a:endParaRPr lang="en-US"/>
          </a:p>
        </p:txBody>
      </p:sp>
    </p:spTree>
    <p:extLst>
      <p:ext uri="{BB962C8B-B14F-4D97-AF65-F5344CB8AC3E}">
        <p14:creationId xmlns:p14="http://schemas.microsoft.com/office/powerpoint/2010/main" val="931668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E86501-B796-4439-9E5E-F13BF8C61AC5}" type="slidenum">
              <a:rPr lang="en-US" smtClean="0"/>
              <a:t>2</a:t>
            </a:fld>
            <a:endParaRPr lang="en-US"/>
          </a:p>
        </p:txBody>
      </p:sp>
    </p:spTree>
    <p:extLst>
      <p:ext uri="{BB962C8B-B14F-4D97-AF65-F5344CB8AC3E}">
        <p14:creationId xmlns:p14="http://schemas.microsoft.com/office/powerpoint/2010/main" val="344994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fld id="{25E97CF0-3F9D-40B6-BF3C-3F293A2DB245}" type="slidenum">
              <a:rPr lang="en-US" smtClean="0"/>
              <a:t>22</a:t>
            </a:fld>
            <a:endParaRPr lang="en-US"/>
          </a:p>
        </p:txBody>
      </p:sp>
    </p:spTree>
    <p:extLst>
      <p:ext uri="{BB962C8B-B14F-4D97-AF65-F5344CB8AC3E}">
        <p14:creationId xmlns:p14="http://schemas.microsoft.com/office/powerpoint/2010/main" val="3209301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B0604020202020204" pitchFamily="2" charset="0"/>
              </a:rPr>
              <a:t>If an adversary correctly understands the relationships between the people, processes, and technology used to perform Critical Functions</a:t>
            </a:r>
            <a:r>
              <a:rPr lang="en-US" dirty="0">
                <a:solidFill>
                  <a:srgbClr val="202124"/>
                </a:solidFill>
                <a:latin typeface="Roboto" panose="020B0604020202020204" pitchFamily="2" charset="0"/>
              </a:rPr>
              <a:t>, a bad actor can misuse existing technology to carry out cyber-enabled sabotage.</a:t>
            </a:r>
          </a:p>
        </p:txBody>
      </p:sp>
      <p:sp>
        <p:nvSpPr>
          <p:cNvPr id="4" name="Slide Number Placeholder 3"/>
          <p:cNvSpPr>
            <a:spLocks noGrp="1"/>
          </p:cNvSpPr>
          <p:nvPr>
            <p:ph type="sldNum" sz="quarter" idx="5"/>
          </p:nvPr>
        </p:nvSpPr>
        <p:spPr/>
        <p:txBody>
          <a:bodyPr/>
          <a:lstStyle/>
          <a:p>
            <a:fld id="{25E97CF0-3F9D-40B6-BF3C-3F293A2DB245}" type="slidenum">
              <a:rPr lang="en-US" smtClean="0"/>
              <a:t>23</a:t>
            </a:fld>
            <a:endParaRPr lang="en-US"/>
          </a:p>
        </p:txBody>
      </p:sp>
    </p:spTree>
    <p:extLst>
      <p:ext uri="{BB962C8B-B14F-4D97-AF65-F5344CB8AC3E}">
        <p14:creationId xmlns:p14="http://schemas.microsoft.com/office/powerpoint/2010/main" val="3417716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icons from PowerPoint built-in icon finder.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51616"/>
                </a:solidFill>
                <a:effectLst/>
                <a:latin typeface="Arial" panose="020B0604020202020204" pitchFamily="34" charset="0"/>
                <a:ea typeface="SimHei" panose="020B0503020204020204" pitchFamily="49" charset="-122"/>
                <a:cs typeface="Arial" panose="020B0604020202020204" pitchFamily="34" charset="0"/>
              </a:rPr>
              <a:t>We all have some degree of unverified trust in our people, processes, systems, and technology, but we often fail to consider targeted misuse of one or more of these. </a:t>
            </a:r>
            <a:r>
              <a:rPr lang="en-US" sz="1800" dirty="0">
                <a:solidFill>
                  <a:srgbClr val="151616"/>
                </a:solidFill>
                <a:effectLst/>
                <a:latin typeface="Arial" panose="020B0604020202020204" pitchFamily="34" charset="0"/>
                <a:ea typeface="SimHei"/>
                <a:cs typeface="Arial" panose="020B0604020202020204" pitchFamily="34" charset="0"/>
              </a:rPr>
              <a:t>We need to break the established trust model and accept that an adversary will target our CFs.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151616"/>
              </a:solidFill>
              <a:effectLst/>
              <a:latin typeface="Arial" panose="020B0604020202020204" pitchFamily="34" charset="0"/>
              <a:ea typeface="SimHei" panose="020B0503020204020204"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adversary will focus on leveraging “unverified trust” in our delivery (in our EF) and that the implementation of our systems, PPT, operations, and support may present unnecessary and possibly unacknowledged risk to this CF delivery.</a:t>
            </a:r>
            <a:endParaRPr lang="en-US" sz="1800" dirty="0">
              <a:solidFill>
                <a:srgbClr val="151616"/>
              </a:solidFill>
              <a:effectLst/>
              <a:latin typeface="Arial" panose="020B0604020202020204" pitchFamily="34" charset="0"/>
              <a:ea typeface="SimHei" panose="020B0503020204020204"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151616"/>
              </a:solidFill>
              <a:effectLst/>
              <a:latin typeface="Arial" panose="020B0604020202020204" pitchFamily="34" charset="0"/>
              <a:ea typeface="SimHei" panose="020B0503020204020204" pitchFamily="49" charset="-122"/>
              <a:cs typeface="Arial" panose="020B0604020202020204" pitchFamily="34" charset="0"/>
            </a:endParaRPr>
          </a:p>
          <a:p>
            <a:pPr marL="342900" marR="0" lvl="0" indent="-342900">
              <a:spcBef>
                <a:spcPts val="0"/>
              </a:spcBef>
              <a:spcAft>
                <a:spcPts val="600"/>
              </a:spcAft>
              <a:buFont typeface="+mj-lt"/>
              <a:buAutoNum type="arabicPeriod"/>
            </a:pPr>
            <a:r>
              <a:rPr lang="en-US" sz="1800" dirty="0">
                <a:solidFill>
                  <a:srgbClr val="151616"/>
                </a:solidFill>
                <a:effectLst/>
                <a:latin typeface="Arial" panose="020B0604020202020204" pitchFamily="34" charset="0"/>
                <a:ea typeface="SimHei"/>
                <a:cs typeface="Arial" panose="020B0604020202020204" pitchFamily="34" charset="0"/>
              </a:rPr>
              <a:t>Engineered Connectivity</a:t>
            </a:r>
          </a:p>
          <a:p>
            <a:pPr marL="800100" marR="0" lvl="1" indent="-342900">
              <a:spcBef>
                <a:spcPts val="0"/>
              </a:spcBef>
              <a:spcAft>
                <a:spcPts val="0"/>
              </a:spcAft>
              <a:buFont typeface="+mj-lt"/>
              <a:buAutoNum type="alphaLcPeriod"/>
            </a:pPr>
            <a:r>
              <a:rPr lang="en-US" sz="1800" dirty="0">
                <a:effectLst/>
                <a:latin typeface="Arial" panose="020B0604020202020204" pitchFamily="34" charset="0"/>
                <a:ea typeface="SimHei"/>
                <a:cs typeface="Times New Roman" panose="02020603050405020304" pitchFamily="18" charset="0"/>
              </a:rPr>
              <a:t>Controls/monitoring platforms (device to device, across functions, across processes)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00100" marR="0" lvl="1" indent="-342900">
              <a:spcBef>
                <a:spcPts val="0"/>
              </a:spcBef>
              <a:spcAft>
                <a:spcPts val="0"/>
              </a:spcAft>
              <a:buFont typeface="+mj-lt"/>
              <a:buAutoNum type="alphaLcPeriod"/>
            </a:pPr>
            <a:r>
              <a:rPr lang="en-US" sz="1800" dirty="0">
                <a:effectLst/>
                <a:latin typeface="Arial" panose="020B0604020202020204" pitchFamily="34" charset="0"/>
                <a:ea typeface="SimHei"/>
                <a:cs typeface="Times New Roman" panose="02020603050405020304" pitchFamily="18" charset="0"/>
              </a:rPr>
              <a:t>Communications infrastructure (common vendor platform – enterprise or field comms)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00100" marR="0" lvl="1" indent="-342900">
              <a:spcBef>
                <a:spcPts val="0"/>
              </a:spcBef>
              <a:spcAft>
                <a:spcPts val="0"/>
              </a:spcAft>
              <a:buFont typeface="+mj-lt"/>
              <a:buAutoNum type="alphaLcPeriod"/>
            </a:pPr>
            <a:r>
              <a:rPr lang="en-US" sz="1800" dirty="0">
                <a:effectLst/>
                <a:latin typeface="Arial" panose="020B0604020202020204" pitchFamily="34" charset="0"/>
                <a:ea typeface="SimHei"/>
                <a:cs typeface="Times New Roman" panose="02020603050405020304" pitchFamily="18" charset="0"/>
              </a:rPr>
              <a:t>Asset management platforms (e.g., SolarWinds)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00100" marR="0" lvl="1" indent="-342900">
              <a:spcBef>
                <a:spcPts val="0"/>
              </a:spcBef>
              <a:spcAft>
                <a:spcPts val="0"/>
              </a:spcAft>
              <a:buFont typeface="+mj-lt"/>
              <a:buAutoNum type="alphaLcPeriod"/>
            </a:pPr>
            <a:r>
              <a:rPr lang="en-US" sz="1800" dirty="0">
                <a:effectLst/>
                <a:latin typeface="Arial" panose="020B0604020202020204" pitchFamily="34" charset="0"/>
                <a:ea typeface="SimHei"/>
                <a:cs typeface="Times New Roman" panose="02020603050405020304" pitchFamily="18" charset="0"/>
              </a:rPr>
              <a:t>Security/vulnerability management platforms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00100" marR="0" lvl="1" indent="-342900">
              <a:spcBef>
                <a:spcPts val="0"/>
              </a:spcBef>
              <a:spcAft>
                <a:spcPts val="0"/>
              </a:spcAft>
              <a:buFont typeface="+mj-lt"/>
              <a:buAutoNum type="alphaLcPeriod"/>
            </a:pPr>
            <a:r>
              <a:rPr lang="en-US" sz="1800" dirty="0">
                <a:effectLst/>
                <a:latin typeface="Arial" panose="020B0604020202020204" pitchFamily="34" charset="0"/>
                <a:ea typeface="SimHei"/>
                <a:cs typeface="Times New Roman" panose="02020603050405020304" pitchFamily="18" charset="0"/>
              </a:rPr>
              <a:t>OS/application patching platforms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00100" marR="0" lvl="1" indent="-342900">
              <a:spcBef>
                <a:spcPts val="0"/>
              </a:spcBef>
              <a:spcAft>
                <a:spcPts val="0"/>
              </a:spcAft>
              <a:buFont typeface="+mj-lt"/>
              <a:buAutoNum type="alphaLcPeriod"/>
            </a:pPr>
            <a:r>
              <a:rPr lang="en-US" sz="1800" dirty="0">
                <a:effectLst/>
                <a:latin typeface="Arial" panose="020B0604020202020204" pitchFamily="34" charset="0"/>
                <a:ea typeface="SimHei"/>
                <a:cs typeface="Times New Roman" panose="02020603050405020304" pitchFamily="18" charset="0"/>
              </a:rPr>
              <a:t>Vendor systems support (PLCs, VFDs, Vibration, </a:t>
            </a:r>
            <a:r>
              <a:rPr lang="en-US" sz="1800" dirty="0" err="1">
                <a:effectLst/>
                <a:latin typeface="Arial" panose="020B0604020202020204" pitchFamily="34" charset="0"/>
                <a:ea typeface="SimHei"/>
                <a:cs typeface="Times New Roman" panose="02020603050405020304" pitchFamily="18" charset="0"/>
              </a:rPr>
              <a:t>IIoT</a:t>
            </a:r>
            <a:r>
              <a:rPr lang="en-US" sz="1800" dirty="0">
                <a:effectLst/>
                <a:latin typeface="Arial" panose="020B0604020202020204" pitchFamily="34" charset="0"/>
                <a:ea typeface="SimHei"/>
                <a:cs typeface="Times New Roman" panose="02020603050405020304" pitchFamily="18" charset="0"/>
              </a:rPr>
              <a:t> networks/devices, etc.)</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00100" marR="0" lvl="1" indent="-342900">
              <a:spcBef>
                <a:spcPts val="0"/>
              </a:spcBef>
              <a:spcAft>
                <a:spcPts val="600"/>
              </a:spcAft>
              <a:buFont typeface="+mj-lt"/>
              <a:buAutoNum type="alphaLcPeriod"/>
            </a:pPr>
            <a:r>
              <a:rPr lang="en-US" sz="1800" dirty="0">
                <a:effectLst/>
                <a:latin typeface="Arial" panose="020B0604020202020204" pitchFamily="34" charset="0"/>
                <a:ea typeface="SimHei"/>
                <a:cs typeface="Times New Roman" panose="02020603050405020304" pitchFamily="18" charset="0"/>
              </a:rPr>
              <a:t>Remote ops support – (e.g., Oldsmar water treatment in FL, TeamViewer)</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600"/>
              </a:spcAft>
              <a:buFont typeface="+mj-lt"/>
              <a:buAutoNum type="arabicPeriod"/>
            </a:pPr>
            <a:r>
              <a:rPr lang="en-US" sz="1800" dirty="0">
                <a:solidFill>
                  <a:srgbClr val="151616"/>
                </a:solidFill>
                <a:effectLst/>
                <a:latin typeface="Arial" panose="020B0604020202020204" pitchFamily="34" charset="0"/>
                <a:ea typeface="SimHei"/>
                <a:cs typeface="Arial" panose="020B0604020202020204" pitchFamily="34" charset="0"/>
              </a:rPr>
              <a:t>Operational Support</a:t>
            </a:r>
          </a:p>
          <a:p>
            <a:pPr marL="800100" marR="0" lvl="1" indent="-342900">
              <a:spcBef>
                <a:spcPts val="0"/>
              </a:spcBef>
              <a:spcAft>
                <a:spcPts val="0"/>
              </a:spcAft>
              <a:buFont typeface="+mj-lt"/>
              <a:buAutoNum type="alphaLcPeriod"/>
            </a:pPr>
            <a:r>
              <a:rPr lang="en-US" sz="1800" dirty="0">
                <a:effectLst/>
                <a:latin typeface="Arial" panose="020B0604020202020204" pitchFamily="34" charset="0"/>
                <a:ea typeface="SimHei"/>
                <a:cs typeface="Times New Roman" panose="02020603050405020304" pitchFamily="18" charset="0"/>
              </a:rPr>
              <a:t>Local ops support – common device used to support “trusted” and “untrusted” network devices (e.g. OT and </a:t>
            </a:r>
            <a:r>
              <a:rPr lang="en-US" sz="1800" dirty="0" err="1">
                <a:effectLst/>
                <a:latin typeface="Arial" panose="020B0604020202020204" pitchFamily="34" charset="0"/>
                <a:ea typeface="SimHei"/>
                <a:cs typeface="Times New Roman" panose="02020603050405020304" pitchFamily="18" charset="0"/>
              </a:rPr>
              <a:t>IIoT</a:t>
            </a:r>
            <a:r>
              <a:rPr lang="en-US" sz="1800" dirty="0">
                <a:effectLst/>
                <a:latin typeface="Arial" panose="020B0604020202020204" pitchFamily="34" charset="0"/>
                <a:ea typeface="SimHei"/>
                <a:cs typeface="Times New Roman" panose="02020603050405020304" pitchFamily="18" charset="0"/>
              </a:rPr>
              <a: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00100" marR="0" lvl="1" indent="-342900">
              <a:spcBef>
                <a:spcPts val="0"/>
              </a:spcBef>
              <a:spcAft>
                <a:spcPts val="600"/>
              </a:spcAft>
              <a:buFont typeface="+mj-lt"/>
              <a:buAutoNum type="alphaLcPeriod"/>
            </a:pPr>
            <a:r>
              <a:rPr lang="en-US" sz="1800" dirty="0">
                <a:effectLst/>
                <a:latin typeface="Arial" panose="020B0604020202020204" pitchFamily="34" charset="0"/>
                <a:ea typeface="SimHei"/>
                <a:cs typeface="Times New Roman" panose="02020603050405020304" pitchFamily="18" charset="0"/>
              </a:rPr>
              <a:t>Network config/internal ops – personnel/device access to external networks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600"/>
              </a:spcAft>
              <a:buFont typeface="+mj-lt"/>
              <a:buAutoNum type="arabicPeriod"/>
            </a:pPr>
            <a:r>
              <a:rPr lang="en-US" sz="1800" dirty="0">
                <a:solidFill>
                  <a:srgbClr val="151616"/>
                </a:solidFill>
                <a:effectLst/>
                <a:latin typeface="Arial" panose="020B0604020202020204" pitchFamily="34" charset="0"/>
                <a:ea typeface="SimHei"/>
                <a:cs typeface="Arial" panose="020B0604020202020204" pitchFamily="34" charset="0"/>
              </a:rPr>
              <a:t>Application Development</a:t>
            </a:r>
          </a:p>
          <a:p>
            <a:pPr marL="800100" marR="0" lvl="1" indent="-342900" fontAlgn="base">
              <a:spcBef>
                <a:spcPts val="0"/>
              </a:spcBef>
              <a:spcAft>
                <a:spcPts val="600"/>
              </a:spcAft>
              <a:buFont typeface="+mj-lt"/>
              <a:buAutoNum type="alphaLcPeriod"/>
            </a:pPr>
            <a:r>
              <a:rPr lang="en-US" sz="1800" u="none" strike="noStrike" kern="0" spc="0" dirty="0">
                <a:effectLst/>
                <a:latin typeface="Arial" panose="020B0604020202020204" pitchFamily="34" charset="0"/>
                <a:ea typeface="SimHei"/>
                <a:cs typeface="Times New Roman" panose="02020603050405020304" pitchFamily="18" charset="0"/>
              </a:rPr>
              <a:t>Vendor code repositories (e.g., “dependency confusion” attack demo)</a:t>
            </a:r>
            <a:endParaRPr lang="en-US" sz="1800" u="none" strike="noStrike" kern="0" spc="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151616"/>
              </a:solidFill>
              <a:effectLst/>
              <a:latin typeface="Arial" panose="020B0604020202020204" pitchFamily="34" charset="0"/>
              <a:ea typeface="SimHei" panose="020B0503020204020204" pitchFamily="49"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FF0000"/>
                </a:solidFill>
                <a:effectLst/>
                <a:latin typeface="Arial" panose="020B0604020202020204" pitchFamily="34" charset="0"/>
                <a:ea typeface="SimHei"/>
                <a:cs typeface="Arial" panose="020B0604020202020204" pitchFamily="34" charset="0"/>
              </a:rPr>
              <a:t>Unless you have directly seen how a third-party vendor handles your data and equipment, you are assuming a certain level of unverified trust. Once identified, you either assume this risk or eliminate the unverified trust by examining processes in detail.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ffectLst/>
              <a:latin typeface="Arial" panose="020B0604020202020204" pitchFamily="34" charset="0"/>
              <a:ea typeface="SimHei"/>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u="sng" dirty="0">
                <a:effectLst/>
                <a:latin typeface="Segoe UI" panose="020B0502040204020203" pitchFamily="34" charset="0"/>
              </a:rPr>
              <a:t>EXAMPLE:</a:t>
            </a:r>
            <a:r>
              <a:rPr lang="en-US" sz="1800" b="0" u="none" dirty="0">
                <a:effectLst/>
                <a:latin typeface="Segoe UI" panose="020B0502040204020203" pitchFamily="34" charset="0"/>
              </a:rPr>
              <a:t> </a:t>
            </a:r>
            <a:r>
              <a:rPr lang="en-US" sz="1800" dirty="0">
                <a:effectLst/>
                <a:latin typeface="Segoe UI" panose="020B0502040204020203" pitchFamily="34" charset="0"/>
              </a:rPr>
              <a:t>if you’re in manufacturing Critical Infrastructure sector, and you’re heavily invested in Rockwell software, a SolarWinds-type attack compromising Rockwell applications means </a:t>
            </a:r>
            <a:r>
              <a:rPr lang="en-US" sz="1800" b="1" u="sng" dirty="0">
                <a:effectLst/>
                <a:latin typeface="Segoe UI" panose="020B0502040204020203" pitchFamily="34" charset="0"/>
              </a:rPr>
              <a:t>everything</a:t>
            </a:r>
            <a:r>
              <a:rPr lang="en-US" sz="1800" dirty="0">
                <a:effectLst/>
                <a:latin typeface="Segoe UI" panose="020B0502040204020203" pitchFamily="34" charset="0"/>
              </a:rPr>
              <a:t> in the facility could be affected.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Take away: You </a:t>
            </a:r>
            <a:r>
              <a:rPr lang="en-US" sz="1800" b="1" u="sng" dirty="0">
                <a:effectLst/>
                <a:latin typeface="Segoe UI" panose="020B0502040204020203" pitchFamily="34" charset="0"/>
              </a:rPr>
              <a:t>need to be able to</a:t>
            </a:r>
            <a:r>
              <a:rPr lang="en-US" sz="1800" dirty="0">
                <a:effectLst/>
                <a:latin typeface="Segoe UI" panose="020B0502040204020203" pitchFamily="34" charset="0"/>
              </a:rPr>
              <a:t> answer the question “What does this mean? What is the potential impact?"</a:t>
            </a:r>
            <a:endParaRPr lang="en-US" sz="18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FF0000"/>
              </a:solidFill>
              <a:effectLst/>
              <a:latin typeface="Arial" panose="020B0604020202020204" pitchFamily="34" charset="0"/>
              <a:ea typeface="SimHei"/>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5E97CF0-3F9D-40B6-BF3C-3F293A2DB245}" type="slidenum">
              <a:rPr lang="en-US" smtClean="0"/>
              <a:t>24</a:t>
            </a:fld>
            <a:endParaRPr lang="en-US"/>
          </a:p>
        </p:txBody>
      </p:sp>
    </p:spTree>
    <p:extLst>
      <p:ext uri="{BB962C8B-B14F-4D97-AF65-F5344CB8AC3E}">
        <p14:creationId xmlns:p14="http://schemas.microsoft.com/office/powerpoint/2010/main" val="524651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a:solidFill>
                  <a:schemeClr val="tx1"/>
                </a:solidFill>
                <a:effectLst/>
                <a:latin typeface="Times" pitchFamily="18" charset="0"/>
                <a:ea typeface="+mn-ea"/>
                <a:cs typeface="+mn-cs"/>
              </a:rPr>
              <a:t>Instructor’s note: discuss how SolarWinds (or any network-based service) compromise can permeate a variety of critical infrastructure organizations.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a:solidFill>
                <a:schemeClr val="tx1"/>
              </a:solidFill>
              <a:effectLst/>
              <a:latin typeface="Times" pitchFamily="18" charset="0"/>
              <a:ea typeface="+mn-ea"/>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arenR"/>
              <a:tabLst/>
              <a:defRPr/>
            </a:pPr>
            <a:r>
              <a:rPr lang="en-US" sz="1200" kern="1200">
                <a:solidFill>
                  <a:schemeClr val="tx1"/>
                </a:solidFill>
                <a:effectLst/>
                <a:latin typeface="Times" pitchFamily="18" charset="0"/>
                <a:ea typeface="+mn-ea"/>
                <a:cs typeface="+mn-cs"/>
              </a:rPr>
              <a:t>Marketing/reporting data for food and food services manufacturer (or paper product company like P&amp;G responsible for baby wipes, diapers, and toilet paper)</a:t>
            </a:r>
          </a:p>
          <a:p>
            <a:pPr marL="228600" marR="0" lvl="0" indent="-228600" algn="l" defTabSz="914400" rtl="0" eaLnBrk="0" fontAlgn="base" latinLnBrk="0" hangingPunct="0">
              <a:lnSpc>
                <a:spcPct val="100000"/>
              </a:lnSpc>
              <a:spcBef>
                <a:spcPct val="30000"/>
              </a:spcBef>
              <a:spcAft>
                <a:spcPct val="0"/>
              </a:spcAft>
              <a:buClrTx/>
              <a:buSzTx/>
              <a:buFontTx/>
              <a:buAutoNum type="arabicParenR"/>
              <a:tabLst/>
              <a:defRPr/>
            </a:pPr>
            <a:r>
              <a:rPr lang="en-US" sz="1200" kern="1200">
                <a:solidFill>
                  <a:schemeClr val="tx1"/>
                </a:solidFill>
                <a:effectLst/>
                <a:latin typeface="Times" pitchFamily="18" charset="0"/>
                <a:ea typeface="+mn-ea"/>
                <a:cs typeface="+mn-cs"/>
              </a:rPr>
              <a:t>Ability to provide patient care or surgeries for health and healthcare services sector</a:t>
            </a:r>
          </a:p>
          <a:p>
            <a:pPr marL="228600" marR="0" lvl="0" indent="-228600" algn="l" defTabSz="914400" rtl="0" eaLnBrk="0" fontAlgn="base" latinLnBrk="0" hangingPunct="0">
              <a:lnSpc>
                <a:spcPct val="100000"/>
              </a:lnSpc>
              <a:spcBef>
                <a:spcPct val="30000"/>
              </a:spcBef>
              <a:spcAft>
                <a:spcPct val="0"/>
              </a:spcAft>
              <a:buClrTx/>
              <a:buSzTx/>
              <a:buFontTx/>
              <a:buAutoNum type="arabicParenR"/>
              <a:tabLst/>
              <a:defRPr/>
            </a:pPr>
            <a:r>
              <a:rPr lang="en-US" sz="1200" kern="1200">
                <a:solidFill>
                  <a:schemeClr val="tx1"/>
                </a:solidFill>
                <a:effectLst/>
                <a:latin typeface="Times" pitchFamily="18" charset="0"/>
                <a:ea typeface="+mn-ea"/>
                <a:cs typeface="+mn-cs"/>
              </a:rPr>
              <a:t>Ability to accurately distribute and bill products for a pharmaceutical organization</a:t>
            </a:r>
          </a:p>
          <a:p>
            <a:pPr marL="228600" marR="0" lvl="0" indent="-228600" algn="l" defTabSz="914400" rtl="0" eaLnBrk="0" fontAlgn="base" latinLnBrk="0" hangingPunct="0">
              <a:lnSpc>
                <a:spcPct val="100000"/>
              </a:lnSpc>
              <a:spcBef>
                <a:spcPct val="30000"/>
              </a:spcBef>
              <a:spcAft>
                <a:spcPct val="0"/>
              </a:spcAft>
              <a:buClrTx/>
              <a:buSzTx/>
              <a:buFontTx/>
              <a:buAutoNum type="arabicParenR"/>
              <a:tabLst/>
              <a:defRPr/>
            </a:pPr>
            <a:r>
              <a:rPr lang="en-US" sz="1200" kern="1200">
                <a:solidFill>
                  <a:schemeClr val="tx1"/>
                </a:solidFill>
                <a:effectLst/>
                <a:latin typeface="Times" pitchFamily="18" charset="0"/>
                <a:ea typeface="+mn-ea"/>
                <a:cs typeface="+mn-cs"/>
              </a:rPr>
              <a:t>Security in communication for telecom/communications provider</a:t>
            </a:r>
          </a:p>
          <a:p>
            <a:pPr marL="228600" marR="0" lvl="0" indent="-228600" algn="l" defTabSz="914400" rtl="0" eaLnBrk="0" fontAlgn="base" latinLnBrk="0" hangingPunct="0">
              <a:lnSpc>
                <a:spcPct val="100000"/>
              </a:lnSpc>
              <a:spcBef>
                <a:spcPct val="30000"/>
              </a:spcBef>
              <a:spcAft>
                <a:spcPct val="0"/>
              </a:spcAft>
              <a:buClrTx/>
              <a:buSzTx/>
              <a:buFontTx/>
              <a:buAutoNum type="arabicParenR"/>
              <a:tabLst/>
              <a:defRPr/>
            </a:pPr>
            <a:r>
              <a:rPr lang="en-US" sz="1200" kern="1200">
                <a:solidFill>
                  <a:schemeClr val="tx1"/>
                </a:solidFill>
                <a:effectLst/>
                <a:latin typeface="Times" pitchFamily="18" charset="0"/>
                <a:ea typeface="+mn-ea"/>
                <a:cs typeface="+mn-cs"/>
              </a:rPr>
              <a:t>Ability to accurately bill and meter kWh for a utility company</a:t>
            </a:r>
          </a:p>
          <a:p>
            <a:pPr marL="228600" marR="0" lvl="0" indent="-228600" algn="l" defTabSz="914400" rtl="0" eaLnBrk="0" fontAlgn="base" latinLnBrk="0" hangingPunct="0">
              <a:lnSpc>
                <a:spcPct val="100000"/>
              </a:lnSpc>
              <a:spcBef>
                <a:spcPct val="30000"/>
              </a:spcBef>
              <a:spcAft>
                <a:spcPct val="0"/>
              </a:spcAft>
              <a:buClrTx/>
              <a:buSzTx/>
              <a:buFontTx/>
              <a:buAutoNum type="arabicParenR"/>
              <a:tabLst/>
              <a:defRPr/>
            </a:pPr>
            <a:r>
              <a:rPr lang="en-US" sz="1200" kern="1200">
                <a:solidFill>
                  <a:schemeClr val="tx1"/>
                </a:solidFill>
                <a:effectLst/>
                <a:latin typeface="Times" pitchFamily="18" charset="0"/>
                <a:ea typeface="+mn-ea"/>
                <a:cs typeface="+mn-cs"/>
              </a:rPr>
              <a:t>Rail-based transportation company can’t transport goods if wayside instrumentation and control devices are compromised</a:t>
            </a:r>
          </a:p>
          <a:p>
            <a:pPr marL="228600" marR="0" lvl="0" indent="-228600" algn="l" defTabSz="914400" rtl="0" eaLnBrk="0" fontAlgn="base" latinLnBrk="0" hangingPunct="0">
              <a:lnSpc>
                <a:spcPct val="100000"/>
              </a:lnSpc>
              <a:spcBef>
                <a:spcPct val="30000"/>
              </a:spcBef>
              <a:spcAft>
                <a:spcPct val="0"/>
              </a:spcAft>
              <a:buClrTx/>
              <a:buSzTx/>
              <a:buFontTx/>
              <a:buAutoNum type="arabicParenR"/>
              <a:tabLst/>
              <a:defRPr/>
            </a:pPr>
            <a:r>
              <a:rPr lang="en-US" sz="1200" kern="1200">
                <a:solidFill>
                  <a:schemeClr val="tx1"/>
                </a:solidFill>
                <a:effectLst/>
                <a:latin typeface="Times" pitchFamily="18" charset="0"/>
                <a:ea typeface="+mn-ea"/>
                <a:cs typeface="+mn-cs"/>
              </a:rPr>
              <a:t>Pump control for ONG sector</a:t>
            </a:r>
          </a:p>
          <a:p>
            <a:pPr marL="228600" marR="0" lvl="0" indent="-228600" algn="l" defTabSz="914400" rtl="0" eaLnBrk="0" fontAlgn="base" latinLnBrk="0" hangingPunct="0">
              <a:lnSpc>
                <a:spcPct val="100000"/>
              </a:lnSpc>
              <a:spcBef>
                <a:spcPct val="30000"/>
              </a:spcBef>
              <a:spcAft>
                <a:spcPct val="0"/>
              </a:spcAft>
              <a:buClrTx/>
              <a:buSzTx/>
              <a:buFontTx/>
              <a:buAutoNum type="arabicParenR"/>
              <a:tabLst/>
              <a:defRPr/>
            </a:pPr>
            <a:endParaRPr lang="en-US" sz="1200" kern="1200">
              <a:solidFill>
                <a:schemeClr val="tx1"/>
              </a:solidFill>
              <a:effectLst/>
              <a:latin typeface="Times" pitchFamily="18"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629083-7024-4843-B61C-61E91DBEFE81}"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6927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4113" y="536575"/>
            <a:ext cx="4856162" cy="2732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629083-7024-4843-B61C-61E91DBEFE81}" type="slidenum">
              <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2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E97CF0-3F9D-40B6-BF3C-3F293A2DB2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020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E86501-B796-4439-9E5E-F13BF8C61AC5}" type="slidenum">
              <a:rPr lang="en-US" smtClean="0"/>
              <a:t>30</a:t>
            </a:fld>
            <a:endParaRPr lang="en-US"/>
          </a:p>
        </p:txBody>
      </p:sp>
    </p:spTree>
    <p:extLst>
      <p:ext uri="{BB962C8B-B14F-4D97-AF65-F5344CB8AC3E}">
        <p14:creationId xmlns:p14="http://schemas.microsoft.com/office/powerpoint/2010/main" val="2875364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E86501-B796-4439-9E5E-F13BF8C61AC5}" type="slidenum">
              <a:rPr lang="en-US" smtClean="0"/>
              <a:t>31</a:t>
            </a:fld>
            <a:endParaRPr lang="en-US"/>
          </a:p>
        </p:txBody>
      </p:sp>
    </p:spTree>
    <p:extLst>
      <p:ext uri="{BB962C8B-B14F-4D97-AF65-F5344CB8AC3E}">
        <p14:creationId xmlns:p14="http://schemas.microsoft.com/office/powerpoint/2010/main" val="61942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Approach: Consequence based Cyber Defense Engineering (CCE: Consequence based Cyber Engineering)</a:t>
            </a:r>
          </a:p>
          <a:p>
            <a:pPr marL="0" marR="0">
              <a:spcBef>
                <a:spcPts val="0"/>
              </a:spcBef>
              <a:spcAft>
                <a:spcPts val="0"/>
              </a:spcAft>
            </a:pPr>
            <a:r>
              <a:rPr lang="en-US" sz="1800" dirty="0">
                <a:effectLst/>
                <a:latin typeface="Calibri" panose="020F0502020204030204" pitchFamily="34" charset="0"/>
              </a:rPr>
              <a:t>CCE is based on business's consequences and then looking at what adversary can do to affect that consequence.</a:t>
            </a:r>
          </a:p>
          <a:p>
            <a:endParaRPr lang="en-US" dirty="0"/>
          </a:p>
          <a:p>
            <a:pPr marL="0" marR="0">
              <a:spcBef>
                <a:spcPts val="0"/>
              </a:spcBef>
              <a:spcAft>
                <a:spcPts val="0"/>
              </a:spcAft>
            </a:pPr>
            <a:r>
              <a:rPr lang="en-US" sz="1800" dirty="0">
                <a:effectLst/>
                <a:latin typeface="Calibri" panose="020F0502020204030204" pitchFamily="34" charset="0"/>
              </a:rPr>
              <a:t>Take the mind set of Adversary, on what critical areas they would like to impact. What are the high consequence event (HCE) adversaries need to perpetrate.</a:t>
            </a:r>
          </a:p>
          <a:p>
            <a:pPr marL="0" marR="0">
              <a:spcBef>
                <a:spcPts val="0"/>
              </a:spcBef>
              <a:spcAft>
                <a:spcPts val="0"/>
              </a:spcAft>
            </a:pPr>
            <a:r>
              <a:rPr lang="en-US" sz="1800" dirty="0">
                <a:effectLst/>
                <a:latin typeface="Calibri" panose="020F0502020204030204" pitchFamily="34" charset="0"/>
              </a:rPr>
              <a:t>HCE: Blast radius</a:t>
            </a:r>
          </a:p>
          <a:p>
            <a:endParaRPr lang="en-US" dirty="0"/>
          </a:p>
          <a:p>
            <a:endParaRPr lang="en-US" dirty="0"/>
          </a:p>
          <a:p>
            <a:r>
              <a:rPr lang="en-US" dirty="0"/>
              <a:t>CCE only works if all 4 phases are completed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03BEA0-6413-48C8-A5DD-2607063BA7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2583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E86501-B796-4439-9E5E-F13BF8C61AC5}" type="slidenum">
              <a:rPr lang="en-US" smtClean="0"/>
              <a:t>33</a:t>
            </a:fld>
            <a:endParaRPr lang="en-US"/>
          </a:p>
        </p:txBody>
      </p:sp>
    </p:spTree>
    <p:extLst>
      <p:ext uri="{BB962C8B-B14F-4D97-AF65-F5344CB8AC3E}">
        <p14:creationId xmlns:p14="http://schemas.microsoft.com/office/powerpoint/2010/main" val="766855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4113" y="536575"/>
            <a:ext cx="4856162" cy="2732088"/>
          </a:xfrm>
        </p:spPr>
      </p:sp>
      <p:sp>
        <p:nvSpPr>
          <p:cNvPr id="3" name="Notes Placeholder 2"/>
          <p:cNvSpPr>
            <a:spLocks noGrp="1"/>
          </p:cNvSpPr>
          <p:nvPr>
            <p:ph type="body" idx="1"/>
          </p:nvPr>
        </p:nvSpPr>
        <p:spPr/>
        <p:txBody>
          <a:bodyPr/>
          <a:lstStyle/>
          <a:p>
            <a:pPr marL="0" marR="0" indent="0">
              <a:spcBef>
                <a:spcPts val="0"/>
              </a:spcBef>
              <a:spcAft>
                <a:spcPts val="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sz="1200" b="1" kern="1200" dirty="0">
                <a:solidFill>
                  <a:schemeClr val="tx1"/>
                </a:solidFill>
                <a:effectLst/>
                <a:latin typeface="Times" pitchFamily="18" charset="0"/>
                <a:ea typeface="+mn-ea"/>
                <a:cs typeface="+mn-cs"/>
              </a:rPr>
              <a:t>Let’s take a few minutes to examine why you are here, why we want you to learn and adopt a new approach to protecting our critical infrastructure.   </a:t>
            </a:r>
            <a:endParaRPr lang="en-US" sz="1200" kern="1200" dirty="0">
              <a:solidFill>
                <a:schemeClr val="tx1"/>
              </a:solidFill>
              <a:effectLst/>
              <a:latin typeface="Times" pitchFamily="18" charset="0"/>
              <a:ea typeface="+mn-ea"/>
              <a:cs typeface="+mn-cs"/>
            </a:endParaRPr>
          </a:p>
          <a:p>
            <a:pPr lvl="0"/>
            <a:endParaRPr lang="en-US" sz="1200" b="1" kern="1200" dirty="0">
              <a:solidFill>
                <a:schemeClr val="tx1"/>
              </a:solidFill>
              <a:effectLst/>
              <a:latin typeface="Times" pitchFamily="18" charset="0"/>
              <a:ea typeface="+mn-ea"/>
              <a:cs typeface="+mn-cs"/>
            </a:endParaRPr>
          </a:p>
          <a:p>
            <a:pPr lvl="0"/>
            <a:r>
              <a:rPr lang="en-US" sz="1200" b="0" kern="1200" dirty="0">
                <a:solidFill>
                  <a:schemeClr val="tx1"/>
                </a:solidFill>
                <a:effectLst/>
                <a:latin typeface="Times" pitchFamily="18" charset="0"/>
                <a:ea typeface="+mn-ea"/>
                <a:cs typeface="+mn-cs"/>
              </a:rPr>
              <a:t>As you all know, </a:t>
            </a:r>
            <a:r>
              <a:rPr lang="en-US" sz="1200" b="0" u="sng" kern="1200" dirty="0">
                <a:solidFill>
                  <a:schemeClr val="tx1"/>
                </a:solidFill>
                <a:effectLst/>
                <a:latin typeface="Times" pitchFamily="18" charset="0"/>
                <a:ea typeface="+mn-ea"/>
                <a:cs typeface="+mn-cs"/>
              </a:rPr>
              <a:t>we continue to be attacked and exploited</a:t>
            </a:r>
            <a:r>
              <a:rPr lang="en-US" sz="1200" b="0" kern="1200" dirty="0">
                <a:solidFill>
                  <a:schemeClr val="tx1"/>
                </a:solidFill>
                <a:effectLst/>
                <a:latin typeface="Times" pitchFamily="18" charset="0"/>
                <a:ea typeface="+mn-ea"/>
                <a:cs typeface="+mn-cs"/>
              </a:rPr>
              <a:t>. </a:t>
            </a:r>
          </a:p>
          <a:p>
            <a:pPr lvl="0"/>
            <a:endParaRPr lang="en-US" sz="1200" b="0" u="sng" kern="1200" dirty="0">
              <a:solidFill>
                <a:schemeClr val="tx1"/>
              </a:solidFill>
              <a:effectLst/>
              <a:latin typeface="Times" pitchFamily="18" charset="0"/>
              <a:ea typeface="+mn-ea"/>
              <a:cs typeface="+mn-cs"/>
            </a:endParaRPr>
          </a:p>
          <a:p>
            <a:pPr lvl="0"/>
            <a:r>
              <a:rPr lang="en-US" sz="1200" b="0" u="sng" kern="1200" dirty="0">
                <a:solidFill>
                  <a:schemeClr val="tx1"/>
                </a:solidFill>
                <a:effectLst/>
                <a:latin typeface="Times" pitchFamily="18" charset="0"/>
                <a:ea typeface="+mn-ea"/>
                <a:cs typeface="+mn-cs"/>
              </a:rPr>
              <a:t>This despite having</a:t>
            </a:r>
            <a:r>
              <a:rPr lang="en-US" sz="1200" b="0" kern="1200" dirty="0">
                <a:solidFill>
                  <a:schemeClr val="tx1"/>
                </a:solidFill>
                <a:effectLst/>
                <a:latin typeface="Times" pitchFamily="18" charset="0"/>
                <a:ea typeface="+mn-ea"/>
                <a:cs typeface="+mn-cs"/>
              </a:rPr>
              <a:t> the </a:t>
            </a:r>
            <a:r>
              <a:rPr lang="en-US" sz="1200" b="0" u="sng" kern="1200" dirty="0">
                <a:solidFill>
                  <a:schemeClr val="tx1"/>
                </a:solidFill>
                <a:effectLst/>
                <a:latin typeface="Times" pitchFamily="18" charset="0"/>
                <a:ea typeface="+mn-ea"/>
                <a:cs typeface="+mn-cs"/>
              </a:rPr>
              <a:t>latest and greatest</a:t>
            </a:r>
            <a:r>
              <a:rPr lang="en-US" sz="1200" b="0" kern="1200" dirty="0">
                <a:solidFill>
                  <a:schemeClr val="tx1"/>
                </a:solidFill>
                <a:effectLst/>
                <a:latin typeface="Times" pitchFamily="18" charset="0"/>
                <a:ea typeface="+mn-ea"/>
                <a:cs typeface="+mn-cs"/>
              </a:rPr>
              <a:t> </a:t>
            </a:r>
            <a:r>
              <a:rPr lang="en-US" sz="1200" b="0" u="sng" kern="1200" dirty="0">
                <a:solidFill>
                  <a:schemeClr val="tx1"/>
                </a:solidFill>
                <a:effectLst/>
                <a:latin typeface="Times" pitchFamily="18" charset="0"/>
                <a:ea typeface="+mn-ea"/>
                <a:cs typeface="+mn-cs"/>
              </a:rPr>
              <a:t>operational and security technologies</a:t>
            </a:r>
            <a:r>
              <a:rPr lang="en-US" sz="1200" b="0" kern="1200" dirty="0">
                <a:solidFill>
                  <a:schemeClr val="tx1"/>
                </a:solidFill>
                <a:effectLst/>
                <a:latin typeface="Times" pitchFamily="18" charset="0"/>
                <a:ea typeface="+mn-ea"/>
                <a:cs typeface="+mn-cs"/>
              </a:rPr>
              <a:t> for: </a:t>
            </a:r>
            <a:r>
              <a:rPr lang="en-US" sz="1200" b="0" u="sng" kern="1200" dirty="0">
                <a:solidFill>
                  <a:schemeClr val="tx1"/>
                </a:solidFill>
                <a:effectLst/>
                <a:latin typeface="Times" pitchFamily="18" charset="0"/>
                <a:ea typeface="+mn-ea"/>
                <a:cs typeface="+mn-cs"/>
              </a:rPr>
              <a:t>controls</a:t>
            </a:r>
            <a:r>
              <a:rPr lang="en-US" sz="1200" b="0" kern="1200" dirty="0">
                <a:solidFill>
                  <a:schemeClr val="tx1"/>
                </a:solidFill>
                <a:effectLst/>
                <a:latin typeface="Times" pitchFamily="18" charset="0"/>
                <a:ea typeface="+mn-ea"/>
                <a:cs typeface="+mn-cs"/>
              </a:rPr>
              <a:t>, </a:t>
            </a:r>
            <a:r>
              <a:rPr lang="en-US" sz="1200" b="0" u="sng" kern="1200" dirty="0">
                <a:solidFill>
                  <a:schemeClr val="tx1"/>
                </a:solidFill>
                <a:effectLst/>
                <a:latin typeface="Times" pitchFamily="18" charset="0"/>
                <a:ea typeface="+mn-ea"/>
                <a:cs typeface="+mn-cs"/>
              </a:rPr>
              <a:t>communications</a:t>
            </a:r>
            <a:r>
              <a:rPr lang="en-US" sz="1200" b="0" kern="1200" dirty="0">
                <a:solidFill>
                  <a:schemeClr val="tx1"/>
                </a:solidFill>
                <a:effectLst/>
                <a:latin typeface="Times" pitchFamily="18" charset="0"/>
                <a:ea typeface="+mn-ea"/>
                <a:cs typeface="+mn-cs"/>
              </a:rPr>
              <a:t>, </a:t>
            </a:r>
            <a:r>
              <a:rPr lang="en-US" sz="1200" b="0" u="sng" kern="1200" dirty="0">
                <a:solidFill>
                  <a:schemeClr val="tx1"/>
                </a:solidFill>
                <a:effectLst/>
                <a:latin typeface="Times" pitchFamily="18" charset="0"/>
                <a:ea typeface="+mn-ea"/>
                <a:cs typeface="+mn-cs"/>
              </a:rPr>
              <a:t>network monitoring</a:t>
            </a:r>
            <a:r>
              <a:rPr lang="en-US" sz="1200" b="0" kern="1200" dirty="0">
                <a:solidFill>
                  <a:schemeClr val="tx1"/>
                </a:solidFill>
                <a:effectLst/>
                <a:latin typeface="Times" pitchFamily="18" charset="0"/>
                <a:ea typeface="+mn-ea"/>
                <a:cs typeface="+mn-cs"/>
              </a:rPr>
              <a:t>, </a:t>
            </a:r>
            <a:r>
              <a:rPr lang="en-US" sz="1200" b="0" u="sng" kern="1200" dirty="0">
                <a:solidFill>
                  <a:schemeClr val="tx1"/>
                </a:solidFill>
                <a:effectLst/>
                <a:latin typeface="Times" pitchFamily="18" charset="0"/>
                <a:ea typeface="+mn-ea"/>
                <a:cs typeface="+mn-cs"/>
              </a:rPr>
              <a:t>endpoint protection</a:t>
            </a:r>
            <a:r>
              <a:rPr lang="en-US" sz="1200" b="0" kern="1200" dirty="0">
                <a:solidFill>
                  <a:schemeClr val="tx1"/>
                </a:solidFill>
                <a:effectLst/>
                <a:latin typeface="Times" pitchFamily="18" charset="0"/>
                <a:ea typeface="+mn-ea"/>
                <a:cs typeface="+mn-cs"/>
              </a:rPr>
              <a:t>, </a:t>
            </a:r>
            <a:r>
              <a:rPr lang="en-US" sz="1200" b="0" u="sng" kern="1200" dirty="0">
                <a:solidFill>
                  <a:schemeClr val="tx1"/>
                </a:solidFill>
                <a:effectLst/>
                <a:latin typeface="Times" pitchFamily="18" charset="0"/>
                <a:ea typeface="+mn-ea"/>
                <a:cs typeface="+mn-cs"/>
              </a:rPr>
              <a:t>access control</a:t>
            </a:r>
            <a:r>
              <a:rPr lang="en-US" sz="1200" b="0" kern="1200" dirty="0">
                <a:solidFill>
                  <a:schemeClr val="tx1"/>
                </a:solidFill>
                <a:effectLst/>
                <a:latin typeface="Times" pitchFamily="18" charset="0"/>
                <a:ea typeface="+mn-ea"/>
                <a:cs typeface="+mn-cs"/>
              </a:rPr>
              <a:t>, </a:t>
            </a:r>
            <a:r>
              <a:rPr lang="en-US" sz="1200" b="0" u="sng" kern="1200" dirty="0">
                <a:solidFill>
                  <a:schemeClr val="tx1"/>
                </a:solidFill>
                <a:effectLst/>
                <a:latin typeface="Times" pitchFamily="18" charset="0"/>
                <a:ea typeface="+mn-ea"/>
                <a:cs typeface="+mn-cs"/>
              </a:rPr>
              <a:t>vulnerability</a:t>
            </a:r>
            <a:r>
              <a:rPr lang="en-US" sz="1200" b="0" kern="1200" dirty="0">
                <a:solidFill>
                  <a:schemeClr val="tx1"/>
                </a:solidFill>
                <a:effectLst/>
                <a:latin typeface="Times" pitchFamily="18" charset="0"/>
                <a:ea typeface="+mn-ea"/>
                <a:cs typeface="+mn-cs"/>
              </a:rPr>
              <a:t> </a:t>
            </a:r>
            <a:r>
              <a:rPr lang="en-US" sz="1200" b="0" u="sng" kern="1200" dirty="0">
                <a:solidFill>
                  <a:schemeClr val="tx1"/>
                </a:solidFill>
                <a:effectLst/>
                <a:latin typeface="Times" pitchFamily="18" charset="0"/>
                <a:ea typeface="+mn-ea"/>
                <a:cs typeface="+mn-cs"/>
              </a:rPr>
              <a:t>identification,</a:t>
            </a:r>
            <a:r>
              <a:rPr lang="en-US" sz="1200" b="0" kern="1200" dirty="0">
                <a:solidFill>
                  <a:schemeClr val="tx1"/>
                </a:solidFill>
                <a:effectLst/>
                <a:latin typeface="Times" pitchFamily="18" charset="0"/>
                <a:ea typeface="+mn-ea"/>
                <a:cs typeface="+mn-cs"/>
              </a:rPr>
              <a:t> </a:t>
            </a:r>
            <a:r>
              <a:rPr lang="en-US" sz="1200" b="0" u="sng" kern="1200" dirty="0">
                <a:solidFill>
                  <a:schemeClr val="tx1"/>
                </a:solidFill>
                <a:effectLst/>
                <a:latin typeface="Times" pitchFamily="18" charset="0"/>
                <a:ea typeface="+mn-ea"/>
                <a:cs typeface="+mn-cs"/>
              </a:rPr>
              <a:t>asset management</a:t>
            </a:r>
            <a:r>
              <a:rPr lang="en-US" sz="1200" b="0" kern="1200" dirty="0">
                <a:solidFill>
                  <a:schemeClr val="tx1"/>
                </a:solidFill>
                <a:effectLst/>
                <a:latin typeface="Times" pitchFamily="18" charset="0"/>
                <a:ea typeface="+mn-ea"/>
                <a:cs typeface="+mn-cs"/>
              </a:rPr>
              <a:t>, </a:t>
            </a:r>
            <a:r>
              <a:rPr lang="en-US" sz="1200" b="0" u="sng" kern="1200" dirty="0">
                <a:solidFill>
                  <a:schemeClr val="tx1"/>
                </a:solidFill>
                <a:effectLst/>
                <a:latin typeface="Times" pitchFamily="18" charset="0"/>
                <a:ea typeface="+mn-ea"/>
                <a:cs typeface="+mn-cs"/>
              </a:rPr>
              <a:t>logging</a:t>
            </a:r>
            <a:r>
              <a:rPr lang="en-US" sz="1200" b="0" kern="1200" dirty="0">
                <a:solidFill>
                  <a:schemeClr val="tx1"/>
                </a:solidFill>
                <a:effectLst/>
                <a:latin typeface="Times" pitchFamily="18" charset="0"/>
                <a:ea typeface="+mn-ea"/>
                <a:cs typeface="+mn-cs"/>
              </a:rPr>
              <a:t>, </a:t>
            </a:r>
            <a:r>
              <a:rPr lang="en-US" sz="1200" b="0" u="sng" kern="1200" dirty="0">
                <a:solidFill>
                  <a:schemeClr val="tx1"/>
                </a:solidFill>
                <a:effectLst/>
                <a:latin typeface="Times" pitchFamily="18" charset="0"/>
                <a:ea typeface="+mn-ea"/>
                <a:cs typeface="+mn-cs"/>
              </a:rPr>
              <a:t>alerting</a:t>
            </a:r>
            <a:r>
              <a:rPr lang="en-US" sz="1200" b="0" kern="1200" dirty="0">
                <a:solidFill>
                  <a:schemeClr val="tx1"/>
                </a:solidFill>
                <a:effectLst/>
                <a:latin typeface="Times" pitchFamily="18" charset="0"/>
                <a:ea typeface="+mn-ea"/>
                <a:cs typeface="+mn-cs"/>
              </a:rPr>
              <a:t> as well as </a:t>
            </a:r>
            <a:r>
              <a:rPr lang="en-US" sz="1200" b="0" u="sng" kern="1200" dirty="0">
                <a:solidFill>
                  <a:schemeClr val="tx1"/>
                </a:solidFill>
                <a:effectLst/>
                <a:latin typeface="Times" pitchFamily="18" charset="0"/>
                <a:ea typeface="+mn-ea"/>
                <a:cs typeface="+mn-cs"/>
              </a:rPr>
              <a:t>mapping of known/common TTP</a:t>
            </a:r>
            <a:r>
              <a:rPr lang="en-US" sz="1200" b="0" kern="1200" dirty="0">
                <a:solidFill>
                  <a:schemeClr val="tx1"/>
                </a:solidFill>
                <a:effectLst/>
                <a:latin typeface="Times" pitchFamily="18" charset="0"/>
                <a:ea typeface="+mn-ea"/>
                <a:cs typeface="+mn-cs"/>
              </a:rPr>
              <a:t> (techniques, tactics, procedures) </a:t>
            </a:r>
            <a:r>
              <a:rPr lang="en-US" sz="1200" b="0" u="sng" kern="1200" dirty="0">
                <a:solidFill>
                  <a:schemeClr val="tx1"/>
                </a:solidFill>
                <a:effectLst/>
                <a:latin typeface="Times" pitchFamily="18" charset="0"/>
                <a:ea typeface="+mn-ea"/>
                <a:cs typeface="+mn-cs"/>
              </a:rPr>
              <a:t>for certain threat actors or groups</a:t>
            </a:r>
            <a:r>
              <a:rPr lang="en-US" sz="1200" b="0" kern="1200" dirty="0">
                <a:solidFill>
                  <a:schemeClr val="tx1"/>
                </a:solidFill>
                <a:effectLst/>
                <a:latin typeface="Times" pitchFamily="18" charset="0"/>
                <a:ea typeface="+mn-ea"/>
                <a:cs typeface="+mn-cs"/>
              </a:rPr>
              <a:t>.</a:t>
            </a:r>
          </a:p>
          <a:p>
            <a:pPr lvl="0"/>
            <a:endParaRPr lang="en-US" sz="1200" b="0" u="sng" kern="1200" dirty="0">
              <a:solidFill>
                <a:schemeClr val="tx1"/>
              </a:solidFill>
              <a:effectLst/>
              <a:latin typeface="Times" pitchFamily="18" charset="0"/>
              <a:ea typeface="+mn-ea"/>
              <a:cs typeface="+mn-cs"/>
            </a:endParaRPr>
          </a:p>
          <a:p>
            <a:pPr lvl="0"/>
            <a:r>
              <a:rPr lang="en-US" sz="1200" b="0" u="sng" kern="1200" dirty="0">
                <a:solidFill>
                  <a:schemeClr val="tx1"/>
                </a:solidFill>
                <a:effectLst/>
                <a:latin typeface="Times" pitchFamily="18" charset="0"/>
                <a:ea typeface="+mn-ea"/>
                <a:cs typeface="+mn-cs"/>
              </a:rPr>
              <a:t>So, what can help us in our security approach?</a:t>
            </a:r>
            <a:endParaRPr lang="en-US" sz="1200" b="0" kern="1200" dirty="0">
              <a:solidFill>
                <a:schemeClr val="tx1"/>
              </a:solidFill>
              <a:effectLst/>
              <a:latin typeface="Times" pitchFamily="18"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629083-7024-4843-B61C-61E91DBEFE81}"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11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E86501-B796-4439-9E5E-F13BF8C61AC5}" type="slidenum">
              <a:rPr lang="en-US" smtClean="0"/>
              <a:t>34</a:t>
            </a:fld>
            <a:endParaRPr lang="en-US"/>
          </a:p>
        </p:txBody>
      </p:sp>
    </p:spTree>
    <p:extLst>
      <p:ext uri="{BB962C8B-B14F-4D97-AF65-F5344CB8AC3E}">
        <p14:creationId xmlns:p14="http://schemas.microsoft.com/office/powerpoint/2010/main" val="1022398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E86501-B796-4439-9E5E-F13BF8C61AC5}" type="slidenum">
              <a:rPr lang="en-US" smtClean="0"/>
              <a:t>35</a:t>
            </a:fld>
            <a:endParaRPr lang="en-US"/>
          </a:p>
        </p:txBody>
      </p:sp>
    </p:spTree>
    <p:extLst>
      <p:ext uri="{BB962C8B-B14F-4D97-AF65-F5344CB8AC3E}">
        <p14:creationId xmlns:p14="http://schemas.microsoft.com/office/powerpoint/2010/main" val="32045796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like an Adversary but act like an Engineer</a:t>
            </a:r>
          </a:p>
          <a:p>
            <a:r>
              <a:rPr lang="en-US" dirty="0"/>
              <a:t>Cyber Defenses can be best enacted if you take an engineering mindset</a:t>
            </a:r>
          </a:p>
        </p:txBody>
      </p:sp>
      <p:sp>
        <p:nvSpPr>
          <p:cNvPr id="4" name="Slide Number Placeholder 3"/>
          <p:cNvSpPr>
            <a:spLocks noGrp="1"/>
          </p:cNvSpPr>
          <p:nvPr>
            <p:ph type="sldNum" sz="quarter" idx="5"/>
          </p:nvPr>
        </p:nvSpPr>
        <p:spPr/>
        <p:txBody>
          <a:bodyPr/>
          <a:lstStyle/>
          <a:p>
            <a:fld id="{F9E86501-B796-4439-9E5E-F13BF8C61AC5}" type="slidenum">
              <a:rPr lang="en-US" smtClean="0"/>
              <a:t>36</a:t>
            </a:fld>
            <a:endParaRPr lang="en-US"/>
          </a:p>
        </p:txBody>
      </p:sp>
    </p:spTree>
    <p:extLst>
      <p:ext uri="{BB962C8B-B14F-4D97-AF65-F5344CB8AC3E}">
        <p14:creationId xmlns:p14="http://schemas.microsoft.com/office/powerpoint/2010/main" val="3164857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E86501-B796-4439-9E5E-F13BF8C61AC5}" type="slidenum">
              <a:rPr lang="en-US" smtClean="0"/>
              <a:t>37</a:t>
            </a:fld>
            <a:endParaRPr lang="en-US"/>
          </a:p>
        </p:txBody>
      </p:sp>
    </p:spTree>
    <p:extLst>
      <p:ext uri="{BB962C8B-B14F-4D97-AF65-F5344CB8AC3E}">
        <p14:creationId xmlns:p14="http://schemas.microsoft.com/office/powerpoint/2010/main" val="24517233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24113" y="536575"/>
            <a:ext cx="4856162" cy="2732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49014" rtl="0" eaLnBrk="0" fontAlgn="base" latinLnBrk="0" hangingPunct="0">
              <a:lnSpc>
                <a:spcPct val="100000"/>
              </a:lnSpc>
              <a:spcBef>
                <a:spcPct val="0"/>
              </a:spcBef>
              <a:spcAft>
                <a:spcPct val="0"/>
              </a:spcAft>
              <a:buClrTx/>
              <a:buSzTx/>
              <a:buFontTx/>
              <a:buNone/>
              <a:tabLst/>
              <a:defRPr/>
            </a:pPr>
            <a:fld id="{98629083-7024-4843-B61C-61E91DBEFE81}" type="slidenum">
              <a:rPr kumimoji="0" lang="en-US" alt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49014"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2647718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latin typeface="Symbol" panose="05050102010706020507" pitchFamily="18" charset="2"/>
            </a:endParaRPr>
          </a:p>
        </p:txBody>
      </p:sp>
      <p:sp>
        <p:nvSpPr>
          <p:cNvPr id="4" name="Slide Number Placeholder 3"/>
          <p:cNvSpPr>
            <a:spLocks noGrp="1"/>
          </p:cNvSpPr>
          <p:nvPr>
            <p:ph type="sldNum" sz="quarter" idx="5"/>
          </p:nvPr>
        </p:nvSpPr>
        <p:spPr/>
        <p:txBody>
          <a:bodyPr/>
          <a:lstStyle/>
          <a:p>
            <a:fld id="{25E97CF0-3F9D-40B6-BF3C-3F293A2DB245}" type="slidenum">
              <a:rPr lang="en-US" smtClean="0"/>
              <a:t>4</a:t>
            </a:fld>
            <a:endParaRPr lang="en-US"/>
          </a:p>
        </p:txBody>
      </p:sp>
    </p:spTree>
    <p:extLst>
      <p:ext uri="{BB962C8B-B14F-4D97-AF65-F5344CB8AC3E}">
        <p14:creationId xmlns:p14="http://schemas.microsoft.com/office/powerpoint/2010/main" val="1679481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E86501-B796-4439-9E5E-F13BF8C61AC5}" type="slidenum">
              <a:rPr lang="en-US" smtClean="0"/>
              <a:t>5</a:t>
            </a:fld>
            <a:endParaRPr lang="en-US"/>
          </a:p>
        </p:txBody>
      </p:sp>
    </p:spTree>
    <p:extLst>
      <p:ext uri="{BB962C8B-B14F-4D97-AF65-F5344CB8AC3E}">
        <p14:creationId xmlns:p14="http://schemas.microsoft.com/office/powerpoint/2010/main" val="2971249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1175" y="704850"/>
            <a:ext cx="6370638" cy="358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49014" rtl="0" eaLnBrk="0" fontAlgn="base" latinLnBrk="0" hangingPunct="0">
              <a:lnSpc>
                <a:spcPct val="100000"/>
              </a:lnSpc>
              <a:spcBef>
                <a:spcPct val="0"/>
              </a:spcBef>
              <a:spcAft>
                <a:spcPct val="0"/>
              </a:spcAft>
              <a:buClrTx/>
              <a:buSzTx/>
              <a:buFontTx/>
              <a:buNone/>
              <a:tabLst/>
              <a:defRPr/>
            </a:pPr>
            <a:fld id="{98629083-7024-4843-B61C-61E91DBEFE81}" type="slidenum">
              <a:rPr kumimoji="0" lang="en-US" altLang="en-US" sz="1200" b="0" i="0" u="none" strike="noStrike" kern="1200" cap="none" spc="0" normalizeH="0" baseline="0" noProof="0" smtClean="0">
                <a:ln>
                  <a:noFill/>
                </a:ln>
                <a:solidFill>
                  <a:srgbClr val="000000"/>
                </a:solidFill>
                <a:effectLst/>
                <a:uLnTx/>
                <a:uFillTx/>
                <a:latin typeface="Times" pitchFamily="18" charset="0"/>
                <a:ea typeface="+mn-ea"/>
                <a:cs typeface="+mn-cs"/>
              </a:rPr>
              <a:pPr marL="0" marR="0" lvl="0" indent="0" algn="r" defTabSz="949014" rtl="0" eaLnBrk="0" fontAlgn="base" latinLnBrk="0" hangingPunct="0">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Times" pitchFamily="18" charset="0"/>
              <a:ea typeface="+mn-ea"/>
              <a:cs typeface="+mn-cs"/>
            </a:endParaRPr>
          </a:p>
        </p:txBody>
      </p:sp>
    </p:spTree>
    <p:extLst>
      <p:ext uri="{BB962C8B-B14F-4D97-AF65-F5344CB8AC3E}">
        <p14:creationId xmlns:p14="http://schemas.microsoft.com/office/powerpoint/2010/main" val="3087450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Symbol" panose="05050102010706020507" pitchFamily="18" charset="2"/>
              </a:rPr>
              <a:t>Critical functions are the actions or activities that make up the organization’s primary mission or purpose.</a:t>
            </a:r>
          </a:p>
          <a:p>
            <a:pPr marL="171450" indent="-171450" algn="l">
              <a:buFont typeface="Symbol" panose="05050102010706020507" pitchFamily="18" charset="2"/>
              <a:buChar char="•"/>
            </a:pPr>
            <a:endParaRPr lang="en-US" sz="1800" b="0" i="0" u="none" strike="noStrike" baseline="0" dirty="0">
              <a:latin typeface="TimesNewRoman"/>
            </a:endParaRPr>
          </a:p>
          <a:p>
            <a:pPr marL="171450" lvl="0" indent="-171450">
              <a:buFont typeface="Arial" panose="020B0604020202020204" pitchFamily="34" charset="0"/>
              <a:buChar char="•"/>
            </a:pPr>
            <a:r>
              <a:rPr lang="en-US" sz="1200" kern="1200" dirty="0">
                <a:solidFill>
                  <a:schemeClr val="tx1"/>
                </a:solidFill>
                <a:effectLst/>
                <a:latin typeface="Times" pitchFamily="18" charset="0"/>
                <a:ea typeface="+mn-ea"/>
                <a:cs typeface="+mn-cs"/>
              </a:rPr>
              <a:t>One of the key functions working for a natural transmission pipeline as an automation engineer is moving bulk natural gas</a:t>
            </a:r>
          </a:p>
          <a:p>
            <a:pPr marL="171450" lvl="0" indent="-171450">
              <a:buFont typeface="Arial" panose="020B0604020202020204" pitchFamily="34" charset="0"/>
              <a:buChar char="•"/>
            </a:pPr>
            <a:r>
              <a:rPr lang="en-US" sz="1200" kern="1200" dirty="0">
                <a:solidFill>
                  <a:schemeClr val="tx1"/>
                </a:solidFill>
                <a:effectLst/>
                <a:latin typeface="Times" pitchFamily="18" charset="0"/>
                <a:ea typeface="+mn-ea"/>
                <a:cs typeface="+mn-cs"/>
              </a:rPr>
              <a:t>You may work for companies or organizations with similar Critical Functions – electric power gen and transmission, oil and refined liquids transport, etc.</a:t>
            </a:r>
          </a:p>
          <a:p>
            <a:pPr marL="171450" lvl="0" indent="-171450">
              <a:buFont typeface="Arial" panose="020B0604020202020204" pitchFamily="34" charset="0"/>
              <a:buChar char="•"/>
            </a:pPr>
            <a:r>
              <a:rPr lang="en-US" sz="1200" kern="1200" dirty="0">
                <a:solidFill>
                  <a:schemeClr val="tx1"/>
                </a:solidFill>
                <a:effectLst/>
                <a:latin typeface="Times" pitchFamily="18" charset="0"/>
                <a:ea typeface="+mn-ea"/>
                <a:cs typeface="+mn-cs"/>
              </a:rPr>
              <a:t>We could also be talking about </a:t>
            </a:r>
            <a:r>
              <a:rPr lang="en-US" sz="1200" u="sng" kern="1200" dirty="0">
                <a:solidFill>
                  <a:schemeClr val="tx1"/>
                </a:solidFill>
                <a:effectLst/>
                <a:latin typeface="Times" pitchFamily="18" charset="0"/>
                <a:ea typeface="+mn-ea"/>
                <a:cs typeface="+mn-cs"/>
              </a:rPr>
              <a:t>communications/data services</a:t>
            </a:r>
            <a:r>
              <a:rPr lang="en-US" sz="1200" kern="1200" dirty="0">
                <a:solidFill>
                  <a:schemeClr val="tx1"/>
                </a:solidFill>
                <a:effectLst/>
                <a:latin typeface="Times" pitchFamily="18" charset="0"/>
                <a:ea typeface="+mn-ea"/>
                <a:cs typeface="+mn-cs"/>
              </a:rPr>
              <a:t> (voice, Internet services), </a:t>
            </a:r>
            <a:r>
              <a:rPr lang="en-US" sz="1200" u="sng" kern="1200" dirty="0">
                <a:solidFill>
                  <a:schemeClr val="tx1"/>
                </a:solidFill>
                <a:effectLst/>
                <a:latin typeface="Times" pitchFamily="18" charset="0"/>
                <a:ea typeface="+mn-ea"/>
                <a:cs typeface="+mn-cs"/>
              </a:rPr>
              <a:t>water</a:t>
            </a:r>
            <a:r>
              <a:rPr lang="en-US" sz="1200" kern="1200" dirty="0">
                <a:solidFill>
                  <a:schemeClr val="tx1"/>
                </a:solidFill>
                <a:effectLst/>
                <a:latin typeface="Times" pitchFamily="18" charset="0"/>
                <a:ea typeface="+mn-ea"/>
                <a:cs typeface="+mn-cs"/>
              </a:rPr>
              <a:t> (treatment, distribution), etc. </a:t>
            </a:r>
          </a:p>
          <a:p>
            <a:pPr lvl="0"/>
            <a:endParaRPr lang="en-US" sz="1200" kern="1200" dirty="0">
              <a:solidFill>
                <a:schemeClr val="tx1"/>
              </a:solidFill>
              <a:effectLst/>
              <a:latin typeface="Times" pitchFamily="18" charset="0"/>
              <a:ea typeface="+mn-ea"/>
              <a:cs typeface="+mn-cs"/>
            </a:endParaRPr>
          </a:p>
          <a:p>
            <a:pPr lvl="0"/>
            <a:r>
              <a:rPr lang="en-US" sz="1200" b="1" kern="1200" dirty="0">
                <a:solidFill>
                  <a:schemeClr val="tx1"/>
                </a:solidFill>
                <a:effectLst/>
                <a:latin typeface="Times" pitchFamily="18" charset="0"/>
                <a:ea typeface="+mn-ea"/>
                <a:cs typeface="+mn-cs"/>
              </a:rPr>
              <a:t>This is an important and unique starting point for protecting our CF. </a:t>
            </a:r>
          </a:p>
          <a:p>
            <a:pPr lvl="0"/>
            <a:r>
              <a:rPr lang="en-US" sz="1200" b="1" kern="1200" dirty="0">
                <a:solidFill>
                  <a:schemeClr val="tx1"/>
                </a:solidFill>
                <a:effectLst/>
                <a:latin typeface="Times" pitchFamily="18" charset="0"/>
                <a:ea typeface="+mn-ea"/>
                <a:cs typeface="+mn-cs"/>
              </a:rPr>
              <a:t>Notice</a:t>
            </a:r>
            <a:r>
              <a:rPr lang="en-US" sz="1200" kern="1200" dirty="0">
                <a:solidFill>
                  <a:schemeClr val="tx1"/>
                </a:solidFill>
                <a:effectLst/>
                <a:latin typeface="Times" pitchFamily="18" charset="0"/>
                <a:ea typeface="+mn-ea"/>
                <a:cs typeface="+mn-cs"/>
              </a:rPr>
              <a:t> that </a:t>
            </a:r>
            <a:r>
              <a:rPr lang="en-US" sz="1200" b="1" kern="1200" dirty="0">
                <a:solidFill>
                  <a:schemeClr val="tx1"/>
                </a:solidFill>
                <a:effectLst/>
                <a:latin typeface="Times" pitchFamily="18" charset="0"/>
                <a:ea typeface="+mn-ea"/>
                <a:cs typeface="+mn-cs"/>
              </a:rPr>
              <a:t>it provides an immediate focus and prioritization</a:t>
            </a:r>
            <a:r>
              <a:rPr lang="en-US" sz="1200" kern="1200" dirty="0">
                <a:solidFill>
                  <a:schemeClr val="tx1"/>
                </a:solidFill>
                <a:effectLst/>
                <a:latin typeface="Times" pitchFamily="18" charset="0"/>
                <a:ea typeface="+mn-ea"/>
                <a:cs typeface="+mn-cs"/>
              </a:rPr>
              <a:t> of our efforts to </a:t>
            </a:r>
            <a:r>
              <a:rPr lang="en-US" sz="1200" b="1" kern="1200" dirty="0">
                <a:solidFill>
                  <a:schemeClr val="tx1"/>
                </a:solidFill>
                <a:effectLst/>
                <a:latin typeface="Times" pitchFamily="18" charset="0"/>
                <a:ea typeface="+mn-ea"/>
                <a:cs typeface="+mn-cs"/>
              </a:rPr>
              <a:t>protect</a:t>
            </a:r>
            <a:r>
              <a:rPr lang="en-US" sz="1200" kern="1200" dirty="0">
                <a:solidFill>
                  <a:schemeClr val="tx1"/>
                </a:solidFill>
                <a:effectLst/>
                <a:latin typeface="Times" pitchFamily="18" charset="0"/>
                <a:ea typeface="+mn-ea"/>
                <a:cs typeface="+mn-cs"/>
              </a:rPr>
              <a:t> what is </a:t>
            </a:r>
            <a:r>
              <a:rPr lang="en-US" sz="1200" b="1" kern="1200" dirty="0">
                <a:solidFill>
                  <a:schemeClr val="tx1"/>
                </a:solidFill>
                <a:effectLst/>
                <a:latin typeface="Times" pitchFamily="18" charset="0"/>
                <a:ea typeface="+mn-ea"/>
                <a:cs typeface="+mn-cs"/>
              </a:rPr>
              <a:t>most valuable to our organization. </a:t>
            </a:r>
            <a:endParaRPr lang="en-US" sz="1200" kern="1200" dirty="0">
              <a:solidFill>
                <a:schemeClr val="tx1"/>
              </a:solidFill>
              <a:effectLst/>
              <a:latin typeface="Times" pitchFamily="18" charset="0"/>
              <a:ea typeface="+mn-ea"/>
              <a:cs typeface="+mn-cs"/>
            </a:endParaRPr>
          </a:p>
          <a:p>
            <a:pPr lvl="0"/>
            <a:r>
              <a:rPr lang="en-US" sz="1200" b="1" kern="1200" dirty="0">
                <a:solidFill>
                  <a:schemeClr val="tx1"/>
                </a:solidFill>
                <a:effectLst/>
                <a:latin typeface="Times" pitchFamily="18" charset="0"/>
                <a:ea typeface="+mn-ea"/>
                <a:cs typeface="+mn-cs"/>
              </a:rPr>
              <a:t>This is in contrast to a traditional approach of beginning with tech deployment, architectures, etc. </a:t>
            </a:r>
            <a:endParaRPr lang="en-US" sz="1200" kern="1200" dirty="0">
              <a:solidFill>
                <a:schemeClr val="tx1"/>
              </a:solidFill>
              <a:effectLst/>
              <a:latin typeface="Times" pitchFamily="18" charset="0"/>
              <a:ea typeface="+mn-ea"/>
              <a:cs typeface="+mn-cs"/>
            </a:endParaRPr>
          </a:p>
          <a:p>
            <a:pPr lvl="0"/>
            <a:endParaRPr lang="en-US" sz="1200" b="1" kern="1200" dirty="0">
              <a:solidFill>
                <a:schemeClr val="tx1"/>
              </a:solidFill>
              <a:effectLst/>
              <a:latin typeface="Times" pitchFamily="18" charset="0"/>
              <a:ea typeface="+mn-ea"/>
              <a:cs typeface="+mn-cs"/>
            </a:endParaRPr>
          </a:p>
          <a:p>
            <a:pPr lvl="0"/>
            <a:r>
              <a:rPr lang="en-US" sz="1200" b="1" kern="1200" dirty="0">
                <a:solidFill>
                  <a:schemeClr val="tx1"/>
                </a:solidFill>
                <a:effectLst/>
                <a:latin typeface="Times" pitchFamily="18" charset="0"/>
                <a:ea typeface="+mn-ea"/>
                <a:cs typeface="+mn-cs"/>
              </a:rPr>
              <a:t>We get to that next. But only after we have prioritized the functions that mean the most.</a:t>
            </a:r>
            <a:endParaRPr lang="en-US" sz="1200" kern="1200" dirty="0">
              <a:solidFill>
                <a:schemeClr val="tx1"/>
              </a:solidFill>
              <a:effectLst/>
              <a:latin typeface="Times" pitchFamily="18" charset="0"/>
              <a:ea typeface="+mn-ea"/>
              <a:cs typeface="+mn-cs"/>
            </a:endParaRPr>
          </a:p>
          <a:p>
            <a:pPr marL="0" indent="0" algn="l">
              <a:buFont typeface="Symbol" panose="05050102010706020507" pitchFamily="18" charset="2"/>
              <a:buNone/>
            </a:pPr>
            <a:endParaRPr lang="en-US" dirty="0"/>
          </a:p>
        </p:txBody>
      </p:sp>
      <p:sp>
        <p:nvSpPr>
          <p:cNvPr id="4" name="Slide Number Placeholder 3"/>
          <p:cNvSpPr>
            <a:spLocks noGrp="1"/>
          </p:cNvSpPr>
          <p:nvPr>
            <p:ph type="sldNum" sz="quarter" idx="5"/>
          </p:nvPr>
        </p:nvSpPr>
        <p:spPr/>
        <p:txBody>
          <a:bodyPr/>
          <a:lstStyle/>
          <a:p>
            <a:fld id="{25E97CF0-3F9D-40B6-BF3C-3F293A2DB245}" type="slidenum">
              <a:rPr lang="en-US" smtClean="0"/>
              <a:t>9</a:t>
            </a:fld>
            <a:endParaRPr lang="en-US"/>
          </a:p>
        </p:txBody>
      </p:sp>
    </p:spTree>
    <p:extLst>
      <p:ext uri="{BB962C8B-B14F-4D97-AF65-F5344CB8AC3E}">
        <p14:creationId xmlns:p14="http://schemas.microsoft.com/office/powerpoint/2010/main" val="3427272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rPr>
              <a:t>The adversary can impact our Critical Functions by targeting the enabling functions required to carry out a critical function.</a:t>
            </a:r>
            <a:endParaRPr lang="en-US" sz="1800" dirty="0">
              <a:effectLst/>
              <a:latin typeface="Arial" panose="020B0604020202020204" pitchFamily="34" charset="0"/>
            </a:endParaRPr>
          </a:p>
          <a:p>
            <a:r>
              <a:rPr lang="en-US" sz="1800" dirty="0">
                <a:effectLst/>
                <a:latin typeface="Segoe UI" panose="020B0502040204020203" pitchFamily="34" charset="0"/>
              </a:rPr>
              <a:t>	</a:t>
            </a:r>
            <a:endParaRPr lang="en-US" sz="1800" dirty="0">
              <a:effectLst/>
              <a:latin typeface="Arial" panose="020B0604020202020204" pitchFamily="34" charset="0"/>
            </a:endParaRPr>
          </a:p>
          <a:p>
            <a:r>
              <a:rPr lang="en-US" sz="1800" dirty="0">
                <a:effectLst/>
                <a:latin typeface="Segoe UI" panose="020B0502040204020203" pitchFamily="34" charset="0"/>
              </a:rPr>
              <a:t>What do we mean by that?</a:t>
            </a:r>
            <a:endParaRPr lang="en-US" sz="1800" dirty="0">
              <a:effectLst/>
              <a:latin typeface="Arial" panose="020B0604020202020204" pitchFamily="34" charset="0"/>
            </a:endParaRPr>
          </a:p>
          <a:p>
            <a:r>
              <a:rPr lang="en-US" sz="1800" dirty="0">
                <a:effectLst/>
                <a:latin typeface="Segoe UI" panose="020B0502040204020203" pitchFamily="34" charset="0"/>
              </a:rPr>
              <a:t>The infrastructure, people, process, technology (PPT), and systems (or often systems of systems) the entity uses to both logically and physically deliver those Critical Functions. We can call these Enabling Functions (EF).</a:t>
            </a:r>
            <a:endParaRPr lang="en-US" sz="1800" dirty="0">
              <a:effectLst/>
              <a:latin typeface="Arial" panose="020B0604020202020204" pitchFamily="34" charset="0"/>
            </a:endParaRPr>
          </a:p>
          <a:p>
            <a:r>
              <a:rPr lang="en-US" sz="1800" dirty="0">
                <a:effectLst/>
                <a:latin typeface="Segoe UI" panose="020B0502040204020203" pitchFamily="34" charset="0"/>
              </a:rPr>
              <a:t>	</a:t>
            </a:r>
            <a:endParaRPr lang="en-US" sz="1800" dirty="0">
              <a:effectLst/>
              <a:latin typeface="Arial" panose="020B0604020202020204" pitchFamily="34" charset="0"/>
            </a:endParaRPr>
          </a:p>
          <a:p>
            <a:r>
              <a:rPr lang="en-US" sz="1800" dirty="0">
                <a:effectLst/>
                <a:latin typeface="Segoe UI" panose="020B0502040204020203" pitchFamily="34" charset="0"/>
              </a:rPr>
              <a:t>	Key words: logically and physically deliver. </a:t>
            </a:r>
            <a:endParaRPr lang="en-US" sz="1800" dirty="0">
              <a:effectLst/>
              <a:latin typeface="Arial" panose="020B0604020202020204" pitchFamily="34" charset="0"/>
            </a:endParaRPr>
          </a:p>
          <a:p>
            <a:r>
              <a:rPr lang="en-US" sz="1800" dirty="0">
                <a:effectLst/>
                <a:latin typeface="Segoe UI" panose="020B0502040204020203" pitchFamily="34" charset="0"/>
              </a:rPr>
              <a:t>	Enabling Functions are not only technology – they include:</a:t>
            </a:r>
            <a:endParaRPr lang="en-US" sz="1800" dirty="0">
              <a:effectLst/>
              <a:latin typeface="Arial" panose="020B0604020202020204" pitchFamily="34" charset="0"/>
            </a:endParaRPr>
          </a:p>
          <a:p>
            <a:r>
              <a:rPr lang="en-US" sz="1800" dirty="0">
                <a:effectLst/>
                <a:latin typeface="Segoe UI" panose="020B0502040204020203" pitchFamily="34" charset="0"/>
              </a:rPr>
              <a:t>•	Technologies (hardware, software, firmware, comms, security platforms, etc.) </a:t>
            </a:r>
            <a:endParaRPr lang="en-US" sz="1800" dirty="0">
              <a:effectLst/>
              <a:latin typeface="Arial" panose="020B0604020202020204" pitchFamily="34" charset="0"/>
            </a:endParaRPr>
          </a:p>
          <a:p>
            <a:r>
              <a:rPr lang="en-US" sz="1800" dirty="0">
                <a:effectLst/>
                <a:latin typeface="Segoe UI" panose="020B0502040204020203" pitchFamily="34" charset="0"/>
              </a:rPr>
              <a:t>•	Deployment (configuration, dependency – client/server, arch., etc.)</a:t>
            </a:r>
            <a:endParaRPr lang="en-US" sz="1800" dirty="0">
              <a:effectLst/>
              <a:latin typeface="Arial" panose="020B0604020202020204" pitchFamily="34" charset="0"/>
            </a:endParaRPr>
          </a:p>
          <a:p>
            <a:r>
              <a:rPr lang="en-US" sz="1800" dirty="0">
                <a:effectLst/>
                <a:latin typeface="Segoe UI" panose="020B0502040204020203" pitchFamily="34" charset="0"/>
              </a:rPr>
              <a:t>•	Operation (processes/procedures, manual/automated)</a:t>
            </a:r>
            <a:endParaRPr lang="en-US" sz="1800" dirty="0">
              <a:effectLst/>
              <a:latin typeface="Arial" panose="020B0604020202020204" pitchFamily="34" charset="0"/>
            </a:endParaRPr>
          </a:p>
          <a:p>
            <a:r>
              <a:rPr lang="en-US" sz="1800" dirty="0">
                <a:effectLst/>
                <a:latin typeface="Segoe UI" panose="020B0502040204020203" pitchFamily="34" charset="0"/>
              </a:rPr>
              <a:t>•	Support (internal, external, supply chain, integrators)	</a:t>
            </a:r>
            <a:endParaRPr lang="en-US" sz="1800" dirty="0">
              <a:effectLst/>
              <a:latin typeface="Arial" panose="020B0604020202020204" pitchFamily="34" charset="0"/>
            </a:endParaRPr>
          </a:p>
          <a:p>
            <a:r>
              <a:rPr lang="en-US" sz="1800" dirty="0">
                <a:effectLst/>
                <a:latin typeface="Segoe UI" panose="020B0502040204020203" pitchFamily="34" charset="0"/>
              </a:rPr>
              <a:t>	</a:t>
            </a:r>
            <a:endParaRPr lang="en-US" sz="1800" dirty="0">
              <a:effectLst/>
              <a:latin typeface="Arial" panose="020B0604020202020204" pitchFamily="34" charset="0"/>
            </a:endParaRPr>
          </a:p>
          <a:p>
            <a:r>
              <a:rPr lang="en-US" sz="1800" dirty="0">
                <a:effectLst/>
                <a:latin typeface="Segoe UI" panose="020B0502040204020203" pitchFamily="34" charset="0"/>
              </a:rPr>
              <a:t>	For each entity/organization - components often common but implementation is unique.</a:t>
            </a:r>
            <a:endParaRPr lang="en-US" sz="1800" dirty="0">
              <a:effectLst/>
              <a:latin typeface="Arial" panose="020B0604020202020204" pitchFamily="34" charset="0"/>
            </a:endParaRPr>
          </a:p>
          <a:p>
            <a:r>
              <a:rPr lang="en-US" sz="1800" dirty="0">
                <a:effectLst/>
                <a:latin typeface="Segoe UI" panose="020B0502040204020203" pitchFamily="34" charset="0"/>
              </a:rPr>
              <a:t>	For us as defenders, the challenges begin here: CF Delivery = EF is Complex.</a:t>
            </a:r>
            <a:endParaRPr lang="en-US" sz="1800" dirty="0">
              <a:effectLst/>
              <a:latin typeface="Arial" panose="020B0604020202020204" pitchFamily="34" charset="0"/>
            </a:endParaRPr>
          </a:p>
          <a:p>
            <a:r>
              <a:rPr lang="en-US" sz="1800" dirty="0">
                <a:effectLst/>
                <a:latin typeface="Segoe UI" panose="020B0502040204020203" pitchFamily="34" charset="0"/>
              </a:rPr>
              <a:t>	Let’s take an example from the energy sector – a natural gas-fired, combined cycle power plant. Why does this plant exist: Critical Function (CF) = Electrical power generation.</a:t>
            </a:r>
            <a:endParaRPr lang="en-US" sz="1800" dirty="0">
              <a:effectLst/>
              <a:latin typeface="Arial" panose="020B0604020202020204" pitchFamily="34" charset="0"/>
            </a:endParaRPr>
          </a:p>
          <a:p>
            <a:r>
              <a:rPr lang="en-US" sz="1800" dirty="0">
                <a:effectLst/>
                <a:latin typeface="Segoe UI" panose="020B0502040204020203" pitchFamily="34" charset="0"/>
              </a:rPr>
              <a:t>	</a:t>
            </a:r>
            <a:endParaRPr lang="en-US" sz="1800" dirty="0">
              <a:effectLst/>
              <a:latin typeface="Arial" panose="020B0604020202020204" pitchFamily="34" charset="0"/>
            </a:endParaRPr>
          </a:p>
          <a:p>
            <a:r>
              <a:rPr lang="en-US" sz="1800" dirty="0">
                <a:effectLst/>
                <a:latin typeface="Segoe UI" panose="020B0502040204020203" pitchFamily="34" charset="0"/>
              </a:rPr>
              <a:t>	Question: How is the CF “delivered”? How is the power generated? </a:t>
            </a:r>
            <a:endParaRPr lang="en-US" sz="1800" dirty="0">
              <a:effectLst/>
              <a:latin typeface="Arial" panose="020B0604020202020204" pitchFamily="34" charset="0"/>
            </a:endParaRPr>
          </a:p>
          <a:p>
            <a:r>
              <a:rPr lang="en-US" sz="1800" dirty="0">
                <a:effectLst/>
                <a:latin typeface="Segoe UI" panose="020B0502040204020203" pitchFamily="34" charset="0"/>
              </a:rPr>
              <a:t>	Its complex: 5 primary systems and 96 subsystems. </a:t>
            </a:r>
            <a:endParaRPr lang="en-US" sz="1800" dirty="0">
              <a:effectLst/>
              <a:latin typeface="Arial" panose="020B0604020202020204" pitchFamily="34" charset="0"/>
            </a:endParaRPr>
          </a:p>
          <a:p>
            <a:r>
              <a:rPr lang="en-US" sz="1800" dirty="0">
                <a:effectLst/>
                <a:latin typeface="Segoe UI" panose="020B0502040204020203" pitchFamily="34" charset="0"/>
              </a:rPr>
              <a:t>•	Topping Cycle - gas turbine and its dedicated systems.</a:t>
            </a:r>
            <a:endParaRPr lang="en-US" sz="1800" dirty="0">
              <a:effectLst/>
              <a:latin typeface="Arial" panose="020B0604020202020204" pitchFamily="34" charset="0"/>
            </a:endParaRPr>
          </a:p>
          <a:p>
            <a:r>
              <a:rPr lang="en-US" sz="1800" dirty="0">
                <a:effectLst/>
                <a:latin typeface="Segoe UI" panose="020B0502040204020203" pitchFamily="34" charset="0"/>
              </a:rPr>
              <a:t>•	Bottoming Cycle - steam turbine, HRSG, condensate, feed water, associated systems.</a:t>
            </a:r>
            <a:endParaRPr lang="en-US" sz="1800" dirty="0">
              <a:effectLst/>
              <a:latin typeface="Arial" panose="020B0604020202020204" pitchFamily="34" charset="0"/>
            </a:endParaRPr>
          </a:p>
          <a:p>
            <a:r>
              <a:rPr lang="en-US" sz="1800" dirty="0">
                <a:effectLst/>
                <a:latin typeface="Segoe UI" panose="020B0502040204020203" pitchFamily="34" charset="0"/>
              </a:rPr>
              <a:t>•	Heat Rejection - Systems that reject heat to the environment.</a:t>
            </a:r>
            <a:endParaRPr lang="en-US" sz="1800" dirty="0">
              <a:effectLst/>
              <a:latin typeface="Arial" panose="020B0604020202020204" pitchFamily="34" charset="0"/>
            </a:endParaRPr>
          </a:p>
          <a:p>
            <a:r>
              <a:rPr lang="en-US" sz="1800" dirty="0">
                <a:effectLst/>
                <a:latin typeface="Segoe UI" panose="020B0502040204020203" pitchFamily="34" charset="0"/>
              </a:rPr>
              <a:t>•	Electrical - Systems that export power to the grid or supply power to plant equipment.</a:t>
            </a:r>
            <a:endParaRPr lang="en-US" sz="1800" dirty="0">
              <a:effectLst/>
              <a:latin typeface="Arial" panose="020B0604020202020204" pitchFamily="34" charset="0"/>
            </a:endParaRPr>
          </a:p>
          <a:p>
            <a:r>
              <a:rPr lang="en-US" sz="1800" dirty="0">
                <a:effectLst/>
                <a:latin typeface="Segoe UI" panose="020B0502040204020203" pitchFamily="34" charset="0"/>
              </a:rPr>
              <a:t>•	Plant Integration - Systems that support power train equip in converting fuel to electrical power. </a:t>
            </a:r>
            <a:endParaRPr lang="en-US" sz="1800" dirty="0">
              <a:effectLst/>
              <a:latin typeface="Arial" panose="020B0604020202020204" pitchFamily="34" charset="0"/>
            </a:endParaRPr>
          </a:p>
          <a:p>
            <a:r>
              <a:rPr lang="en-US" sz="1800" dirty="0">
                <a:effectLst/>
                <a:latin typeface="Segoe UI" panose="020B0502040204020203" pitchFamily="34" charset="0"/>
              </a:rPr>
              <a:t>	Each will have layers of Operational/Security Technologies plus Deployment, Operations and Support functions and processes. - From an adversary targeting (or defenders) perspective – 	can you imagine any dependencies or potential risks to electricity generation inherent in 	the implementation of 96 subsystems? Current events: Water delivery systems in Texas gas-</a:t>
            </a:r>
            <a:endParaRPr lang="en-US" sz="1800" dirty="0">
              <a:effectLst/>
              <a:latin typeface="Arial" panose="020B0604020202020204" pitchFamily="34" charset="0"/>
            </a:endParaRPr>
          </a:p>
          <a:p>
            <a:r>
              <a:rPr lang="en-US" sz="1800" dirty="0">
                <a:effectLst/>
                <a:latin typeface="Segoe UI" panose="020B0502040204020203" pitchFamily="34" charset="0"/>
              </a:rPr>
              <a:t>	fired combined 	cycle gen plants…Could the water systems withstand human exploitation?</a:t>
            </a:r>
            <a:endParaRPr lang="en-US" sz="1800" dirty="0">
              <a:effectLst/>
              <a:latin typeface="Arial" panose="020B0604020202020204" pitchFamily="34" charset="0"/>
            </a:endParaRPr>
          </a:p>
          <a:p>
            <a:r>
              <a:rPr lang="en-US" sz="1800" dirty="0">
                <a:effectLst/>
                <a:latin typeface="Segoe UI" panose="020B0502040204020203" pitchFamily="34" charset="0"/>
              </a:rPr>
              <a:t>	Enabling Functions = Delivery. We need to recognize and understand (at an engineering level) 	the complexity inherent in our delivery. If not, we are sustaining unnecessary risk and 	providing “blind spots” for adversary to take action. Its possibly “security through obscurity” 	FOR THE adversary!</a:t>
            </a:r>
            <a:endParaRPr lang="en-US" sz="1800" dirty="0">
              <a:effectLst/>
              <a:latin typeface="Arial" panose="020B0604020202020204" pitchFamily="34" charset="0"/>
            </a:endParaRPr>
          </a:p>
          <a:p>
            <a:r>
              <a:rPr lang="en-US" sz="1800" dirty="0">
                <a:effectLst/>
                <a:latin typeface="Segoe UI" panose="020B0502040204020203" pitchFamily="34" charset="0"/>
              </a:rPr>
              <a:t>	Let’s look at an additional, often missed aspect of EF.</a:t>
            </a:r>
            <a:endParaRPr lang="en-US" sz="180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5E97CF0-3F9D-40B6-BF3C-3F293A2DB245}" type="slidenum">
              <a:rPr lang="en-US" smtClean="0"/>
              <a:t>10</a:t>
            </a:fld>
            <a:endParaRPr lang="en-US"/>
          </a:p>
        </p:txBody>
      </p:sp>
    </p:spTree>
    <p:extLst>
      <p:ext uri="{BB962C8B-B14F-4D97-AF65-F5344CB8AC3E}">
        <p14:creationId xmlns:p14="http://schemas.microsoft.com/office/powerpoint/2010/main" val="1986376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Image source </a:t>
            </a:r>
            <a:r>
              <a:rPr lang="en-US" dirty="0" err="1"/>
              <a:t>Pixabay</a:t>
            </a:r>
            <a:r>
              <a:rPr lang="en-US" dirty="0"/>
              <a:t>, accessed on 4/2/2021 – queries performed:  ‘Refinery’ ‘power plant’ ‘substation’ ‘communications’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a:solidFill>
                <a:schemeClr val="tx1"/>
              </a:solidFill>
              <a:effectLst/>
              <a:highlight>
                <a:srgbClr val="00FF00"/>
              </a:highlight>
              <a:latin typeface="Times"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a:solidFill>
                <a:schemeClr val="tx1"/>
              </a:solidFill>
              <a:effectLst/>
              <a:highlight>
                <a:srgbClr val="00FF00"/>
              </a:highlight>
              <a:latin typeface="Times"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latin typeface="Times"/>
                <a:cs typeface="Times"/>
              </a:rPr>
              <a:t>We previously stated</a:t>
            </a:r>
            <a:r>
              <a:rPr lang="en-US" sz="1200" b="0" kern="1200" dirty="0">
                <a:solidFill>
                  <a:schemeClr val="tx1"/>
                </a:solidFill>
                <a:effectLst/>
                <a:highlight>
                  <a:srgbClr val="00FF00"/>
                </a:highlight>
                <a:latin typeface="Times" pitchFamily="18" charset="0"/>
                <a:ea typeface="+mn-ea"/>
                <a:cs typeface="+mn-cs"/>
              </a:rPr>
              <a:t> that the </a:t>
            </a:r>
            <a:r>
              <a:rPr lang="en-US" sz="1200" b="0" u="sng" kern="1200" dirty="0">
                <a:solidFill>
                  <a:schemeClr val="tx1"/>
                </a:solidFill>
                <a:effectLst/>
                <a:highlight>
                  <a:srgbClr val="00FF00"/>
                </a:highlight>
                <a:latin typeface="Times" pitchFamily="18" charset="0"/>
                <a:ea typeface="+mn-ea"/>
                <a:cs typeface="+mn-cs"/>
              </a:rPr>
              <a:t>adversary accomplishes</a:t>
            </a:r>
            <a:r>
              <a:rPr lang="en-US" sz="1200" b="0" kern="1200" dirty="0">
                <a:solidFill>
                  <a:schemeClr val="tx1"/>
                </a:solidFill>
                <a:effectLst/>
                <a:highlight>
                  <a:srgbClr val="00FF00"/>
                </a:highlight>
                <a:latin typeface="Times" pitchFamily="18" charset="0"/>
                <a:ea typeface="+mn-ea"/>
                <a:cs typeface="+mn-cs"/>
              </a:rPr>
              <a:t> their goal by </a:t>
            </a:r>
            <a:r>
              <a:rPr lang="en-US" sz="1200" b="0" u="sng" kern="1200" dirty="0">
                <a:solidFill>
                  <a:schemeClr val="tx1"/>
                </a:solidFill>
                <a:effectLst/>
                <a:highlight>
                  <a:srgbClr val="00FF00"/>
                </a:highlight>
                <a:latin typeface="Times" pitchFamily="18" charset="0"/>
                <a:ea typeface="+mn-ea"/>
                <a:cs typeface="+mn-cs"/>
              </a:rPr>
              <a:t>exploiting</a:t>
            </a:r>
            <a:r>
              <a:rPr lang="en-US" sz="1200" b="0" kern="1200" dirty="0">
                <a:solidFill>
                  <a:schemeClr val="tx1"/>
                </a:solidFill>
                <a:effectLst/>
                <a:highlight>
                  <a:srgbClr val="00FF00"/>
                </a:highlight>
                <a:latin typeface="Times" pitchFamily="18" charset="0"/>
                <a:ea typeface="+mn-ea"/>
                <a:cs typeface="+mn-cs"/>
              </a:rPr>
              <a:t> our </a:t>
            </a:r>
            <a:r>
              <a:rPr lang="en-US" sz="1200" b="0" u="sng" kern="1200" dirty="0">
                <a:solidFill>
                  <a:schemeClr val="tx1"/>
                </a:solidFill>
                <a:effectLst/>
                <a:highlight>
                  <a:srgbClr val="00FF00"/>
                </a:highlight>
                <a:latin typeface="Times" pitchFamily="18" charset="0"/>
                <a:ea typeface="+mn-ea"/>
                <a:cs typeface="+mn-cs"/>
              </a:rPr>
              <a:t>delivery</a:t>
            </a:r>
            <a:r>
              <a:rPr lang="en-US" sz="1200" b="0" kern="1200" dirty="0">
                <a:solidFill>
                  <a:schemeClr val="tx1"/>
                </a:solidFill>
                <a:effectLst/>
                <a:highlight>
                  <a:srgbClr val="00FF00"/>
                </a:highlight>
                <a:latin typeface="Times" pitchFamily="18" charset="0"/>
                <a:ea typeface="+mn-ea"/>
                <a:cs typeface="+mn-cs"/>
              </a:rPr>
              <a:t> of those </a:t>
            </a:r>
            <a:r>
              <a:rPr lang="en-US" sz="1200" b="0" u="sng" kern="1200" dirty="0">
                <a:solidFill>
                  <a:schemeClr val="tx1"/>
                </a:solidFill>
                <a:effectLst/>
                <a:highlight>
                  <a:srgbClr val="00FF00"/>
                </a:highlight>
                <a:latin typeface="Times" pitchFamily="18" charset="0"/>
                <a:ea typeface="+mn-ea"/>
                <a:cs typeface="+mn-cs"/>
              </a:rPr>
              <a:t>Critical Functions</a:t>
            </a:r>
            <a:r>
              <a:rPr lang="en-US" sz="1200" b="0" kern="1200" dirty="0">
                <a:solidFill>
                  <a:schemeClr val="tx1"/>
                </a:solidFill>
                <a:effectLst/>
                <a:highlight>
                  <a:srgbClr val="00FF00"/>
                </a:highlight>
                <a:latin typeface="Times" pitchFamily="18" charset="0"/>
                <a:ea typeface="+mn-ea"/>
                <a:cs typeface="+mn-cs"/>
              </a:rPr>
              <a:t>.</a:t>
            </a:r>
          </a:p>
          <a:p>
            <a:pPr lvl="0"/>
            <a:endParaRPr lang="en-US" sz="1200" b="1" kern="1200" dirty="0">
              <a:solidFill>
                <a:schemeClr val="tx1"/>
              </a:solidFill>
              <a:effectLst/>
              <a:highlight>
                <a:srgbClr val="00FF00"/>
              </a:highlight>
              <a:latin typeface="Times" pitchFamily="18"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highlight>
                  <a:srgbClr val="00FF00"/>
                </a:highlight>
                <a:latin typeface="Times" pitchFamily="18" charset="0"/>
                <a:ea typeface="+mn-ea"/>
                <a:cs typeface="+mn-cs"/>
              </a:rPr>
              <a:t>Here’s where we get to the tech and more.</a:t>
            </a:r>
            <a:endParaRPr lang="en-US" sz="1200" b="1" u="sng" kern="1200" dirty="0">
              <a:solidFill>
                <a:schemeClr val="tx1"/>
              </a:solidFill>
              <a:effectLst/>
              <a:highlight>
                <a:srgbClr val="00FF00"/>
              </a:highlight>
              <a:latin typeface="Times" pitchFamily="18" charset="0"/>
              <a:ea typeface="+mn-ea"/>
              <a:cs typeface="+mn-cs"/>
            </a:endParaRPr>
          </a:p>
          <a:p>
            <a:pPr marL="171450" lvl="0" indent="-171450">
              <a:buFont typeface="Arial" panose="020B0604020202020204" pitchFamily="34" charset="0"/>
              <a:buChar char="•"/>
            </a:pPr>
            <a:r>
              <a:rPr lang="en-US" sz="1200" b="1" u="sng" kern="1200" dirty="0">
                <a:solidFill>
                  <a:schemeClr val="tx1"/>
                </a:solidFill>
                <a:effectLst/>
                <a:highlight>
                  <a:srgbClr val="00FF00"/>
                </a:highlight>
                <a:latin typeface="Times" pitchFamily="18" charset="0"/>
                <a:ea typeface="+mn-ea"/>
                <a:cs typeface="+mn-cs"/>
              </a:rPr>
              <a:t>For each entity/organization</a:t>
            </a:r>
            <a:r>
              <a:rPr lang="en-US" sz="1200" b="1" kern="1200" dirty="0">
                <a:solidFill>
                  <a:schemeClr val="tx1"/>
                </a:solidFill>
                <a:effectLst/>
                <a:highlight>
                  <a:srgbClr val="00FF00"/>
                </a:highlight>
                <a:latin typeface="Times" pitchFamily="18" charset="0"/>
                <a:ea typeface="+mn-ea"/>
                <a:cs typeface="+mn-cs"/>
              </a:rPr>
              <a:t> - </a:t>
            </a:r>
            <a:r>
              <a:rPr lang="en-US" sz="1200" b="1" u="sng" kern="1200" dirty="0">
                <a:solidFill>
                  <a:schemeClr val="tx1"/>
                </a:solidFill>
                <a:effectLst/>
                <a:highlight>
                  <a:srgbClr val="00FF00"/>
                </a:highlight>
                <a:latin typeface="Times" pitchFamily="18" charset="0"/>
                <a:ea typeface="+mn-ea"/>
                <a:cs typeface="+mn-cs"/>
              </a:rPr>
              <a:t>components often common but implementation is unique</a:t>
            </a:r>
            <a:r>
              <a:rPr lang="en-US" sz="1200" b="1" kern="1200" dirty="0">
                <a:solidFill>
                  <a:schemeClr val="tx1"/>
                </a:solidFill>
                <a:effectLst/>
                <a:highlight>
                  <a:srgbClr val="00FF00"/>
                </a:highlight>
                <a:latin typeface="Times" pitchFamily="18" charset="0"/>
                <a:ea typeface="+mn-ea"/>
                <a:cs typeface="+mn-cs"/>
              </a:rPr>
              <a:t>.</a:t>
            </a:r>
            <a:endParaRPr lang="en-US" sz="1200" kern="1200" dirty="0">
              <a:solidFill>
                <a:schemeClr val="tx1"/>
              </a:solidFill>
              <a:effectLst/>
              <a:highlight>
                <a:srgbClr val="00FF00"/>
              </a:highlight>
              <a:latin typeface="Times" pitchFamily="18" charset="0"/>
              <a:ea typeface="+mn-ea"/>
              <a:cs typeface="+mn-cs"/>
            </a:endParaRPr>
          </a:p>
          <a:p>
            <a:pPr marL="171450" lvl="0" indent="-171450">
              <a:buFont typeface="Arial" panose="020B0604020202020204" pitchFamily="34" charset="0"/>
              <a:buChar char="•"/>
            </a:pPr>
            <a:r>
              <a:rPr lang="en-US" sz="1200" b="1" u="sng" kern="1200" dirty="0">
                <a:solidFill>
                  <a:schemeClr val="tx1"/>
                </a:solidFill>
                <a:effectLst/>
                <a:highlight>
                  <a:srgbClr val="00FF00"/>
                </a:highlight>
                <a:latin typeface="Times" pitchFamily="18" charset="0"/>
                <a:ea typeface="+mn-ea"/>
                <a:cs typeface="+mn-cs"/>
              </a:rPr>
              <a:t>For us as defenders</a:t>
            </a:r>
            <a:r>
              <a:rPr lang="en-US" sz="1200" b="1" kern="1200" dirty="0">
                <a:solidFill>
                  <a:schemeClr val="tx1"/>
                </a:solidFill>
                <a:effectLst/>
                <a:highlight>
                  <a:srgbClr val="00FF00"/>
                </a:highlight>
                <a:latin typeface="Times" pitchFamily="18" charset="0"/>
                <a:ea typeface="+mn-ea"/>
                <a:cs typeface="+mn-cs"/>
              </a:rPr>
              <a:t>, the </a:t>
            </a:r>
            <a:r>
              <a:rPr lang="en-US" sz="1200" b="1" u="sng" kern="1200" dirty="0">
                <a:solidFill>
                  <a:schemeClr val="tx1"/>
                </a:solidFill>
                <a:effectLst/>
                <a:highlight>
                  <a:srgbClr val="00FF00"/>
                </a:highlight>
                <a:latin typeface="Times" pitchFamily="18" charset="0"/>
                <a:ea typeface="+mn-ea"/>
                <a:cs typeface="+mn-cs"/>
              </a:rPr>
              <a:t>challenges</a:t>
            </a:r>
            <a:r>
              <a:rPr lang="en-US" sz="1200" b="1" kern="1200" dirty="0">
                <a:solidFill>
                  <a:schemeClr val="tx1"/>
                </a:solidFill>
                <a:effectLst/>
                <a:highlight>
                  <a:srgbClr val="00FF00"/>
                </a:highlight>
                <a:latin typeface="Times" pitchFamily="18" charset="0"/>
                <a:ea typeface="+mn-ea"/>
                <a:cs typeface="+mn-cs"/>
              </a:rPr>
              <a:t> </a:t>
            </a:r>
            <a:r>
              <a:rPr lang="en-US" sz="1200" b="1" u="sng" kern="1200" dirty="0">
                <a:solidFill>
                  <a:schemeClr val="tx1"/>
                </a:solidFill>
                <a:effectLst/>
                <a:highlight>
                  <a:srgbClr val="00FF00"/>
                </a:highlight>
                <a:latin typeface="Times" pitchFamily="18" charset="0"/>
                <a:ea typeface="+mn-ea"/>
                <a:cs typeface="+mn-cs"/>
              </a:rPr>
              <a:t>begin</a:t>
            </a:r>
            <a:r>
              <a:rPr lang="en-US" sz="1200" b="1" kern="1200" dirty="0">
                <a:solidFill>
                  <a:schemeClr val="tx1"/>
                </a:solidFill>
                <a:effectLst/>
                <a:highlight>
                  <a:srgbClr val="00FF00"/>
                </a:highlight>
                <a:latin typeface="Times" pitchFamily="18" charset="0"/>
                <a:ea typeface="+mn-ea"/>
                <a:cs typeface="+mn-cs"/>
              </a:rPr>
              <a:t> </a:t>
            </a:r>
            <a:r>
              <a:rPr lang="en-US" sz="1200" b="1" u="sng" kern="1200" dirty="0">
                <a:solidFill>
                  <a:schemeClr val="tx1"/>
                </a:solidFill>
                <a:effectLst/>
                <a:highlight>
                  <a:srgbClr val="00FF00"/>
                </a:highlight>
                <a:latin typeface="Times" pitchFamily="18" charset="0"/>
                <a:ea typeface="+mn-ea"/>
                <a:cs typeface="+mn-cs"/>
              </a:rPr>
              <a:t>here</a:t>
            </a:r>
            <a:r>
              <a:rPr lang="en-US" sz="1200" b="1" kern="1200" dirty="0">
                <a:solidFill>
                  <a:schemeClr val="tx1"/>
                </a:solidFill>
                <a:effectLst/>
                <a:highlight>
                  <a:srgbClr val="00FF00"/>
                </a:highlight>
                <a:latin typeface="Times" pitchFamily="18" charset="0"/>
                <a:ea typeface="+mn-ea"/>
                <a:cs typeface="+mn-cs"/>
              </a:rPr>
              <a:t>: </a:t>
            </a:r>
            <a:r>
              <a:rPr lang="en-US" sz="1200" b="1" u="sng" kern="1200" dirty="0">
                <a:solidFill>
                  <a:schemeClr val="tx1"/>
                </a:solidFill>
                <a:effectLst/>
                <a:highlight>
                  <a:srgbClr val="00FF00"/>
                </a:highlight>
                <a:latin typeface="Times" pitchFamily="18" charset="0"/>
                <a:ea typeface="+mn-ea"/>
                <a:cs typeface="+mn-cs"/>
              </a:rPr>
              <a:t>CF Delivery = EF is Complex</a:t>
            </a:r>
            <a:r>
              <a:rPr lang="en-US" sz="1200" b="1" kern="1200" dirty="0">
                <a:solidFill>
                  <a:schemeClr val="tx1"/>
                </a:solidFill>
                <a:effectLst/>
                <a:highlight>
                  <a:srgbClr val="00FF00"/>
                </a:highlight>
                <a:latin typeface="Times" pitchFamily="18" charset="0"/>
                <a:ea typeface="+mn-ea"/>
                <a:cs typeface="+mn-cs"/>
              </a:rPr>
              <a:t>.</a:t>
            </a:r>
          </a:p>
          <a:p>
            <a:pPr marL="171450" lvl="0" indent="-171450">
              <a:buFont typeface="Arial" panose="020B0604020202020204" pitchFamily="34" charset="0"/>
              <a:buChar char="•"/>
            </a:pPr>
            <a:r>
              <a:rPr lang="en-US" sz="1200" b="1" u="sng" kern="1200" dirty="0">
                <a:solidFill>
                  <a:schemeClr val="tx1"/>
                </a:solidFill>
                <a:effectLst/>
                <a:latin typeface="Times" pitchFamily="18" charset="0"/>
                <a:ea typeface="+mn-ea"/>
                <a:cs typeface="+mn-cs"/>
              </a:rPr>
              <a:t>We need to recognize and understand (at an engineering level) the complexity inherent in our delivery. If not, we are sustaining unnecessary risk and providing “blind spots” for adversary to take action.</a:t>
            </a:r>
            <a:r>
              <a:rPr lang="en-US" sz="1200" u="sng" kern="1200" dirty="0">
                <a:solidFill>
                  <a:schemeClr val="tx1"/>
                </a:solidFill>
                <a:effectLst/>
                <a:latin typeface="Times" pitchFamily="18" charset="0"/>
                <a:ea typeface="+mn-ea"/>
                <a:cs typeface="+mn-cs"/>
              </a:rPr>
              <a:t> Its possibly “security through obscurity” FOR THE adversary!</a:t>
            </a:r>
          </a:p>
          <a:p>
            <a:pPr marL="171450" lvl="0" indent="-171450">
              <a:buFont typeface="Arial" panose="020B0604020202020204" pitchFamily="34" charset="0"/>
              <a:buChar char="•"/>
            </a:pPr>
            <a:endParaRPr lang="en-US" sz="1200" u="sng" kern="1200" dirty="0">
              <a:solidFill>
                <a:schemeClr val="tx1"/>
              </a:solidFill>
              <a:effectLst/>
              <a:latin typeface="Times" pitchFamily="18" charset="0"/>
              <a:ea typeface="+mn-ea"/>
              <a:cs typeface="+mn-cs"/>
            </a:endParaRPr>
          </a:p>
          <a:p>
            <a:pPr marL="0" marR="0" lvl="0" indent="0">
              <a:spcBef>
                <a:spcPts val="0"/>
              </a:spcBef>
              <a:spcAft>
                <a:spcPts val="0"/>
              </a:spcAft>
              <a:buFont typeface="Symbol" panose="05050102010706020507" pitchFamily="18" charset="2"/>
              <a:buNone/>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Its not just the level of complexity inherent in getting work done, the </a:t>
            </a:r>
            <a:r>
              <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business model has also changed. </a:t>
            </a:r>
          </a:p>
          <a:p>
            <a:pPr marL="0" marR="0" lvl="0" indent="0">
              <a:spcBef>
                <a:spcPts val="0"/>
              </a:spcBef>
              <a:spcAft>
                <a:spcPts val="0"/>
              </a:spcAft>
              <a:buFont typeface="Symbol" panose="05050102010706020507" pitchFamily="18" charset="2"/>
              <a:buNone/>
            </a:pPr>
            <a:endParaRPr lang="en-US" sz="1200" b="1"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Back in the day everything was built in-house (board, code, etc.) and controlled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Organizations commonly </a:t>
            </a:r>
            <a:r>
              <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outsourced/subcontracted the development, support services, etc.</a:t>
            </a: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2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Footprint of entity is now every vendor and subcontractor you employ</a:t>
            </a:r>
            <a:r>
              <a:rPr lang="en-US" sz="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(the attack surface significantly larger today than in years prior)</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Organizations have </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outsourced many critical roles (engineering, maintenance, etc.) and have come to trust a convergence of information technologies with operational technologies (e.g., sensors, motors, valves, programmable controllers, communications networks) to provide electricity, water, and other critical needs.</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 </a:t>
            </a:r>
            <a:r>
              <a:rPr lang="en-US" sz="1200" dirty="0">
                <a:effectLst/>
                <a:highlight>
                  <a:srgbClr val="00FF00"/>
                </a:highlight>
                <a:latin typeface="Calibri" panose="020F0502020204030204" pitchFamily="34" charset="0"/>
                <a:ea typeface="Times New Roman" panose="02020603050405020304" pitchFamily="18" charset="0"/>
                <a:cs typeface="Times New Roman" panose="02020603050405020304" pitchFamily="18" charset="0"/>
              </a:rPr>
              <a:t>This is due, in part, to an outdated assurance that we fully understand and have full control over critical processes and functions.</a:t>
            </a: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342900" marR="0" lvl="0" indent="-342900">
              <a:spcBef>
                <a:spcPts val="0"/>
              </a:spcBef>
              <a:spcAft>
                <a:spcPts val="0"/>
              </a:spcAft>
              <a:buFont typeface="Symbol" panose="05050102010706020507" pitchFamily="18"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In decades past, the source of a device or technology could be traced directly to each individual involved with its design, engineering, and development. </a:t>
            </a:r>
          </a:p>
          <a:p>
            <a:pPr marL="342900" marR="0" lvl="0" indent="-342900">
              <a:spcBef>
                <a:spcPts val="0"/>
              </a:spcBef>
              <a:spcAft>
                <a:spcPts val="0"/>
              </a:spcAft>
              <a:buFont typeface="Symbol" panose="05050102010706020507" pitchFamily="18" charset="2"/>
              <a:buChar char=""/>
            </a:pP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Today, myriad of individuals, companies, and services across the world may be involved in the delivery of a single device. The design and integration of contemporary industrial operations include unverified trust at multiple levels.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As a result, </a:t>
            </a:r>
            <a:r>
              <a:rPr lang="en-US" sz="1200" b="1" dirty="0">
                <a:effectLst/>
                <a:latin typeface="Calibri" panose="020F0502020204030204" pitchFamily="34" charset="0"/>
                <a:ea typeface="Times New Roman" panose="02020603050405020304" pitchFamily="18" charset="0"/>
                <a:cs typeface="Times New Roman" panose="02020603050405020304" pitchFamily="18" charset="0"/>
              </a:rPr>
              <a:t>we have opened the door to cyber-enabled sabotage intended to cause devastating physical consequences at a time of the adversary’s choosing.</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629083-7024-4843-B61C-61E91DBEFE81}"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352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6.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8.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2.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3.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6.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4B1B-B61B-4F52-B791-291045A74295}"/>
              </a:ext>
            </a:extLst>
          </p:cNvPr>
          <p:cNvSpPr>
            <a:spLocks noGrp="1"/>
          </p:cNvSpPr>
          <p:nvPr>
            <p:ph type="ctrTitle"/>
          </p:nvPr>
        </p:nvSpPr>
        <p:spPr>
          <a:xfrm>
            <a:off x="1524000" y="630621"/>
            <a:ext cx="5423338" cy="5580993"/>
          </a:xfrm>
        </p:spPr>
        <p:txBody>
          <a:bodyPr anchor="b"/>
          <a:lstStyle>
            <a:lvl1pPr algn="ctr">
              <a:defRPr sz="6000" b="1">
                <a:solidFill>
                  <a:srgbClr val="97CA46"/>
                </a:solidFill>
                <a:latin typeface="Arial" panose="020B0604020202020204" pitchFamily="34" charset="0"/>
                <a:cs typeface="Arial" panose="020B0604020202020204" pitchFamily="34" charset="0"/>
              </a:defRPr>
            </a:lvl1pPr>
          </a:lstStyle>
          <a:p>
            <a:endParaRPr lang="en-US"/>
          </a:p>
        </p:txBody>
      </p:sp>
      <p:sp>
        <p:nvSpPr>
          <p:cNvPr id="3" name="Subtitle 2">
            <a:extLst>
              <a:ext uri="{FF2B5EF4-FFF2-40B4-BE49-F238E27FC236}">
                <a16:creationId xmlns:a16="http://schemas.microsoft.com/office/drawing/2014/main" id="{E6D23167-841B-40C7-9997-C881C3F4D35B}"/>
              </a:ext>
            </a:extLst>
          </p:cNvPr>
          <p:cNvSpPr>
            <a:spLocks noGrp="1"/>
          </p:cNvSpPr>
          <p:nvPr>
            <p:ph type="subTitle" idx="1"/>
          </p:nvPr>
        </p:nvSpPr>
        <p:spPr>
          <a:xfrm>
            <a:off x="7118765" y="3612739"/>
            <a:ext cx="343688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48466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D81A-8077-4F12-8F59-AFD741B5F6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8E5934-D087-4B95-A4FD-50E7B1D92B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35D1E0-443C-44A9-9E43-7DE1292B5496}"/>
              </a:ext>
            </a:extLst>
          </p:cNvPr>
          <p:cNvSpPr>
            <a:spLocks noGrp="1"/>
          </p:cNvSpPr>
          <p:nvPr>
            <p:ph type="dt" sz="half" idx="10"/>
          </p:nvPr>
        </p:nvSpPr>
        <p:spPr/>
        <p:txBody>
          <a:bodyPr/>
          <a:lstStyle/>
          <a:p>
            <a:fld id="{2C4F6999-5DDF-4287-9EA5-CAFE25F05366}" type="datetimeFigureOut">
              <a:rPr lang="en-US" smtClean="0"/>
              <a:t>6/23/2022</a:t>
            </a:fld>
            <a:endParaRPr lang="en-US"/>
          </a:p>
        </p:txBody>
      </p:sp>
      <p:sp>
        <p:nvSpPr>
          <p:cNvPr id="5" name="Footer Placeholder 4">
            <a:extLst>
              <a:ext uri="{FF2B5EF4-FFF2-40B4-BE49-F238E27FC236}">
                <a16:creationId xmlns:a16="http://schemas.microsoft.com/office/drawing/2014/main" id="{341D5AC1-7722-4B94-B56E-25F53AA55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0187CE-33DC-4D9D-B78F-40C6DE726EEE}"/>
              </a:ext>
            </a:extLst>
          </p:cNvPr>
          <p:cNvSpPr>
            <a:spLocks noGrp="1"/>
          </p:cNvSpPr>
          <p:nvPr>
            <p:ph type="sldNum" sz="quarter" idx="12"/>
          </p:nvPr>
        </p:nvSpPr>
        <p:spPr/>
        <p:txBody>
          <a:bodyPr/>
          <a:lstStyle/>
          <a:p>
            <a:fld id="{23513AFE-0386-4E06-AA9B-EE91C72109A1}" type="slidenum">
              <a:rPr lang="en-US" smtClean="0"/>
              <a:t>‹#›</a:t>
            </a:fld>
            <a:endParaRPr lang="en-US"/>
          </a:p>
        </p:txBody>
      </p:sp>
    </p:spTree>
    <p:extLst>
      <p:ext uri="{BB962C8B-B14F-4D97-AF65-F5344CB8AC3E}">
        <p14:creationId xmlns:p14="http://schemas.microsoft.com/office/powerpoint/2010/main" val="2050751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C90394-783F-4A4D-96A5-676F3D7C20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7E86DA-CD46-4EAB-94F0-09C9C4C060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26FBE7-0DEA-43AA-B45A-DC7FD2A45C9C}"/>
              </a:ext>
            </a:extLst>
          </p:cNvPr>
          <p:cNvSpPr>
            <a:spLocks noGrp="1"/>
          </p:cNvSpPr>
          <p:nvPr>
            <p:ph type="dt" sz="half" idx="10"/>
          </p:nvPr>
        </p:nvSpPr>
        <p:spPr/>
        <p:txBody>
          <a:bodyPr/>
          <a:lstStyle/>
          <a:p>
            <a:fld id="{2C4F6999-5DDF-4287-9EA5-CAFE25F05366}" type="datetimeFigureOut">
              <a:rPr lang="en-US" smtClean="0"/>
              <a:t>6/23/2022</a:t>
            </a:fld>
            <a:endParaRPr lang="en-US"/>
          </a:p>
        </p:txBody>
      </p:sp>
      <p:sp>
        <p:nvSpPr>
          <p:cNvPr id="5" name="Footer Placeholder 4">
            <a:extLst>
              <a:ext uri="{FF2B5EF4-FFF2-40B4-BE49-F238E27FC236}">
                <a16:creationId xmlns:a16="http://schemas.microsoft.com/office/drawing/2014/main" id="{B22EDA6D-13E8-43D9-95CE-AE4D0FD0C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582C25-9FCF-4C6B-835F-4E8C66330A0E}"/>
              </a:ext>
            </a:extLst>
          </p:cNvPr>
          <p:cNvSpPr>
            <a:spLocks noGrp="1"/>
          </p:cNvSpPr>
          <p:nvPr>
            <p:ph type="sldNum" sz="quarter" idx="12"/>
          </p:nvPr>
        </p:nvSpPr>
        <p:spPr/>
        <p:txBody>
          <a:bodyPr/>
          <a:lstStyle/>
          <a:p>
            <a:fld id="{23513AFE-0386-4E06-AA9B-EE91C72109A1}" type="slidenum">
              <a:rPr lang="en-US" smtClean="0"/>
              <a:t>‹#›</a:t>
            </a:fld>
            <a:endParaRPr lang="en-US"/>
          </a:p>
        </p:txBody>
      </p:sp>
    </p:spTree>
    <p:extLst>
      <p:ext uri="{BB962C8B-B14F-4D97-AF65-F5344CB8AC3E}">
        <p14:creationId xmlns:p14="http://schemas.microsoft.com/office/powerpoint/2010/main" val="1127874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Rectangle 11"/>
          <p:cNvSpPr>
            <a:spLocks noGrp="1" noChangeArrowheads="1"/>
          </p:cNvSpPr>
          <p:nvPr>
            <p:ph type="sldNum" sz="quarter" idx="10"/>
          </p:nvPr>
        </p:nvSpPr>
        <p:spPr>
          <a:ln/>
        </p:spPr>
        <p:txBody>
          <a:bodyPr/>
          <a:lstStyle>
            <a:lvl1pPr>
              <a:defRPr/>
            </a:lvl1pPr>
          </a:lstStyle>
          <a:p>
            <a:pPr>
              <a:defRPr/>
            </a:pPr>
            <a:fld id="{5F3EBC30-7403-4DA8-9F79-8F399EE83E67}" type="slidenum">
              <a:rPr lang="en-US"/>
              <a:pPr>
                <a:defRPr/>
              </a:pPr>
              <a:t>‹#›</a:t>
            </a:fld>
            <a:endParaRPr lang="en-US"/>
          </a:p>
        </p:txBody>
      </p:sp>
    </p:spTree>
    <p:extLst>
      <p:ext uri="{BB962C8B-B14F-4D97-AF65-F5344CB8AC3E}">
        <p14:creationId xmlns:p14="http://schemas.microsoft.com/office/powerpoint/2010/main" val="65160156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49217" y="105323"/>
            <a:ext cx="10515600" cy="387799"/>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p:txBody>
          <a:bodyPr/>
          <a:lstStyle/>
          <a:p>
            <a:fld id="{33CA334D-47BF-4C51-9467-739C33E87C70}" type="datetimeFigureOut">
              <a:rPr lang="en-US" smtClean="0"/>
              <a:t>6/23/2022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591227-F9EB-4B2B-9432-842143BA1678}" type="slidenum">
              <a:rPr lang="en-US" smtClean="0"/>
              <a:t>‹#›</a:t>
            </a:fld>
            <a:endParaRPr lang="en-US"/>
          </a:p>
        </p:txBody>
      </p:sp>
      <p:sp>
        <p:nvSpPr>
          <p:cNvPr id="7" name="Picture Placeholder 6"/>
          <p:cNvSpPr>
            <a:spLocks noGrp="1"/>
          </p:cNvSpPr>
          <p:nvPr>
            <p:ph type="pic" sz="quarter" idx="13"/>
          </p:nvPr>
        </p:nvSpPr>
        <p:spPr>
          <a:xfrm>
            <a:off x="881351" y="1263270"/>
            <a:ext cx="3099412" cy="3657599"/>
          </a:xfrm>
          <a:prstGeom prst="roundRect">
            <a:avLst>
              <a:gd name="adj" fmla="val 8896"/>
            </a:avLst>
          </a:prstGeom>
        </p:spPr>
        <p:txBody>
          <a:bodyPr/>
          <a:lstStyle>
            <a:lvl1pPr marL="0" indent="0">
              <a:buNone/>
              <a:defRPr/>
            </a:lvl1pPr>
          </a:lstStyle>
          <a:p>
            <a:endParaRPr lang="en-US"/>
          </a:p>
        </p:txBody>
      </p:sp>
      <p:sp>
        <p:nvSpPr>
          <p:cNvPr id="264" name="Picture Placeholder 6"/>
          <p:cNvSpPr>
            <a:spLocks noGrp="1"/>
          </p:cNvSpPr>
          <p:nvPr>
            <p:ph type="pic" sz="quarter" idx="14"/>
          </p:nvPr>
        </p:nvSpPr>
        <p:spPr>
          <a:xfrm>
            <a:off x="4521814" y="1263270"/>
            <a:ext cx="3099412" cy="3657599"/>
          </a:xfrm>
          <a:prstGeom prst="roundRect">
            <a:avLst>
              <a:gd name="adj" fmla="val 8896"/>
            </a:avLst>
          </a:prstGeom>
        </p:spPr>
        <p:txBody>
          <a:bodyPr/>
          <a:lstStyle>
            <a:lvl1pPr marL="0" indent="0">
              <a:buNone/>
              <a:defRPr/>
            </a:lvl1pPr>
          </a:lstStyle>
          <a:p>
            <a:endParaRPr lang="en-US"/>
          </a:p>
        </p:txBody>
      </p:sp>
      <p:sp>
        <p:nvSpPr>
          <p:cNvPr id="265" name="Picture Placeholder 6"/>
          <p:cNvSpPr>
            <a:spLocks noGrp="1"/>
          </p:cNvSpPr>
          <p:nvPr>
            <p:ph type="pic" sz="quarter" idx="15"/>
          </p:nvPr>
        </p:nvSpPr>
        <p:spPr>
          <a:xfrm>
            <a:off x="8206347" y="1263270"/>
            <a:ext cx="3099412" cy="3657599"/>
          </a:xfrm>
          <a:prstGeom prst="roundRect">
            <a:avLst>
              <a:gd name="adj" fmla="val 8896"/>
            </a:avLst>
          </a:prstGeom>
        </p:spPr>
        <p:txBody>
          <a:bodyPr/>
          <a:lstStyle>
            <a:lvl1pPr marL="0" indent="0">
              <a:buNone/>
              <a:defRPr/>
            </a:lvl1pPr>
          </a:lstStyle>
          <a:p>
            <a:endParaRPr lang="en-US"/>
          </a:p>
        </p:txBody>
      </p:sp>
    </p:spTree>
    <p:extLst>
      <p:ext uri="{BB962C8B-B14F-4D97-AF65-F5344CB8AC3E}">
        <p14:creationId xmlns:p14="http://schemas.microsoft.com/office/powerpoint/2010/main" val="21192585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584200" y="3152775"/>
            <a:ext cx="12141200" cy="2686050"/>
          </a:xfrm>
          <a:prstGeom prst="rect">
            <a:avLst/>
          </a:prstGeom>
          <a:solidFill>
            <a:srgbClr val="006699"/>
          </a:solidFill>
          <a:ln>
            <a:solidFill>
              <a:srgbClr val="0066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3084" y="3303586"/>
            <a:ext cx="9144000" cy="1706564"/>
          </a:xfrm>
        </p:spPr>
        <p:txBody>
          <a:bodyPr anchor="ctr">
            <a:normAutofit/>
          </a:bodyPr>
          <a:lstStyle>
            <a:lvl1pPr algn="l">
              <a:defRPr sz="3300">
                <a:ln>
                  <a:solidFill>
                    <a:schemeClr val="bg1"/>
                  </a:solidFill>
                </a:ln>
                <a:solidFill>
                  <a:schemeClr val="bg1"/>
                </a:solidFill>
                <a:effectLst>
                  <a:outerShdw blurRad="50800" dist="38100" dir="2700000" algn="tl" rotWithShape="0">
                    <a:prstClr val="black">
                      <a:alpha val="40000"/>
                    </a:prstClr>
                  </a:outerShdw>
                </a:effectLst>
              </a:defRPr>
            </a:lvl1pPr>
          </a:lstStyle>
          <a:p>
            <a:r>
              <a:rPr lang="en-US"/>
              <a:t>Click to edit Master title style</a:t>
            </a:r>
          </a:p>
        </p:txBody>
      </p:sp>
      <p:sp>
        <p:nvSpPr>
          <p:cNvPr id="3" name="Subtitle 2"/>
          <p:cNvSpPr>
            <a:spLocks noGrp="1"/>
          </p:cNvSpPr>
          <p:nvPr>
            <p:ph type="subTitle" idx="1"/>
          </p:nvPr>
        </p:nvSpPr>
        <p:spPr>
          <a:xfrm>
            <a:off x="2220384" y="4095749"/>
            <a:ext cx="9144000" cy="1655762"/>
          </a:xfrm>
        </p:spPr>
        <p:txBody>
          <a:bodyPr anchor="ctr"/>
          <a:lstStyle>
            <a:lvl1pPr marL="0" indent="0" algn="l">
              <a:buNone/>
              <a:defRPr sz="1800" i="1">
                <a:solidFill>
                  <a:schemeClr val="bg1"/>
                </a:solidFill>
                <a:effectLst>
                  <a:outerShdw blurRad="50800" dist="38100" dir="2700000" algn="tl" rotWithShape="0">
                    <a:prstClr val="black">
                      <a:alpha val="40000"/>
                    </a:prstClr>
                  </a:outerShdw>
                </a:effectLs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custDataLst>
      <p:tags r:id="rId1"/>
    </p:custDataLst>
    <p:extLst>
      <p:ext uri="{BB962C8B-B14F-4D97-AF65-F5344CB8AC3E}">
        <p14:creationId xmlns:p14="http://schemas.microsoft.com/office/powerpoint/2010/main" val="26920636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Rectangle 8"/>
          <p:cNvSpPr/>
          <p:nvPr userDrawn="1"/>
        </p:nvSpPr>
        <p:spPr>
          <a:xfrm>
            <a:off x="-584200" y="3152775"/>
            <a:ext cx="12141200" cy="2686050"/>
          </a:xfrm>
          <a:prstGeom prst="rect">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3084" y="3303586"/>
            <a:ext cx="9144000" cy="1706564"/>
          </a:xfrm>
        </p:spPr>
        <p:txBody>
          <a:bodyPr anchor="ctr">
            <a:normAutofit/>
          </a:bodyPr>
          <a:lstStyle>
            <a:lvl1pPr algn="l">
              <a:defRPr sz="3300">
                <a:ln>
                  <a:solidFill>
                    <a:schemeClr val="bg1"/>
                  </a:solidFill>
                </a:ln>
                <a:solidFill>
                  <a:schemeClr val="bg1"/>
                </a:solidFill>
                <a:effectLst>
                  <a:outerShdw blurRad="50800" dist="38100" dir="2700000" algn="tl" rotWithShape="0">
                    <a:prstClr val="black">
                      <a:alpha val="40000"/>
                    </a:prstClr>
                  </a:outerShdw>
                </a:effectLst>
              </a:defRPr>
            </a:lvl1pPr>
          </a:lstStyle>
          <a:p>
            <a:r>
              <a:rPr lang="en-US"/>
              <a:t>Click to edit Master title style</a:t>
            </a:r>
          </a:p>
        </p:txBody>
      </p:sp>
      <p:sp>
        <p:nvSpPr>
          <p:cNvPr id="3" name="Subtitle 2"/>
          <p:cNvSpPr>
            <a:spLocks noGrp="1"/>
          </p:cNvSpPr>
          <p:nvPr>
            <p:ph type="subTitle" idx="1"/>
          </p:nvPr>
        </p:nvSpPr>
        <p:spPr>
          <a:xfrm>
            <a:off x="2220384" y="4095749"/>
            <a:ext cx="9144000" cy="1655762"/>
          </a:xfrm>
        </p:spPr>
        <p:txBody>
          <a:bodyPr anchor="ctr"/>
          <a:lstStyle>
            <a:lvl1pPr marL="0" indent="0" algn="l">
              <a:buNone/>
              <a:defRPr sz="1800" i="1">
                <a:solidFill>
                  <a:schemeClr val="bg1"/>
                </a:solidFill>
                <a:effectLst>
                  <a:outerShdw blurRad="50800" dist="38100" dir="2700000" algn="tl" rotWithShape="0">
                    <a:prstClr val="black">
                      <a:alpha val="40000"/>
                    </a:prstClr>
                  </a:outerShdw>
                </a:effectLs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custDataLst>
      <p:tags r:id="rId1"/>
    </p:custDataLst>
    <p:extLst>
      <p:ext uri="{BB962C8B-B14F-4D97-AF65-F5344CB8AC3E}">
        <p14:creationId xmlns:p14="http://schemas.microsoft.com/office/powerpoint/2010/main" val="3727620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9" name="Rectangle 8"/>
          <p:cNvSpPr/>
          <p:nvPr userDrawn="1"/>
        </p:nvSpPr>
        <p:spPr>
          <a:xfrm>
            <a:off x="-584200" y="3152775"/>
            <a:ext cx="12141200" cy="2686050"/>
          </a:xfrm>
          <a:prstGeom prst="rect">
            <a:avLst/>
          </a:prstGeom>
          <a:solidFill>
            <a:schemeClr val="accent3"/>
          </a:solidFill>
          <a:ln>
            <a:solidFill>
              <a:srgbClr val="05355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3084" y="3303586"/>
            <a:ext cx="9144000" cy="1706564"/>
          </a:xfrm>
        </p:spPr>
        <p:txBody>
          <a:bodyPr anchor="ctr">
            <a:normAutofit/>
          </a:bodyPr>
          <a:lstStyle>
            <a:lvl1pPr algn="l">
              <a:defRPr sz="3300">
                <a:ln>
                  <a:solidFill>
                    <a:schemeClr val="bg1"/>
                  </a:solidFill>
                </a:ln>
                <a:solidFill>
                  <a:schemeClr val="bg1"/>
                </a:solidFill>
                <a:effectLst>
                  <a:outerShdw blurRad="50800" dist="38100" dir="2700000" algn="tl" rotWithShape="0">
                    <a:prstClr val="black">
                      <a:alpha val="40000"/>
                    </a:prstClr>
                  </a:outerShdw>
                </a:effectLst>
              </a:defRPr>
            </a:lvl1pPr>
          </a:lstStyle>
          <a:p>
            <a:r>
              <a:rPr lang="en-US"/>
              <a:t>Click to edit Master title style</a:t>
            </a:r>
          </a:p>
        </p:txBody>
      </p:sp>
      <p:sp>
        <p:nvSpPr>
          <p:cNvPr id="3" name="Subtitle 2"/>
          <p:cNvSpPr>
            <a:spLocks noGrp="1"/>
          </p:cNvSpPr>
          <p:nvPr>
            <p:ph type="subTitle" idx="1"/>
          </p:nvPr>
        </p:nvSpPr>
        <p:spPr>
          <a:xfrm>
            <a:off x="2220384" y="4095749"/>
            <a:ext cx="9144000" cy="1655762"/>
          </a:xfrm>
        </p:spPr>
        <p:txBody>
          <a:bodyPr anchor="ctr"/>
          <a:lstStyle>
            <a:lvl1pPr marL="0" indent="0" algn="l">
              <a:buNone/>
              <a:defRPr sz="1800" i="1">
                <a:solidFill>
                  <a:schemeClr val="bg1"/>
                </a:solidFill>
                <a:effectLst>
                  <a:outerShdw blurRad="50800" dist="38100" dir="2700000" algn="tl" rotWithShape="0">
                    <a:prstClr val="black">
                      <a:alpha val="40000"/>
                    </a:prstClr>
                  </a:outerShdw>
                </a:effectLs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custDataLst>
      <p:tags r:id="rId1"/>
    </p:custDataLst>
    <p:extLst>
      <p:ext uri="{BB962C8B-B14F-4D97-AF65-F5344CB8AC3E}">
        <p14:creationId xmlns:p14="http://schemas.microsoft.com/office/powerpoint/2010/main" val="4667421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249856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6"/>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custDataLst>
      <p:tags r:id="rId1"/>
    </p:custDataLst>
    <p:extLst>
      <p:ext uri="{BB962C8B-B14F-4D97-AF65-F5344CB8AC3E}">
        <p14:creationId xmlns:p14="http://schemas.microsoft.com/office/powerpoint/2010/main" val="23919491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209675"/>
            <a:ext cx="5156200" cy="496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9675"/>
            <a:ext cx="5156200" cy="496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17588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B5A00-A0FF-46CC-82A9-11DDAE2EFF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D65B82-EA83-4BB2-BEDB-74281440AE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8CBFF5-3E05-4EBF-9BE4-093D57DCF700}"/>
              </a:ext>
            </a:extLst>
          </p:cNvPr>
          <p:cNvSpPr>
            <a:spLocks noGrp="1"/>
          </p:cNvSpPr>
          <p:nvPr>
            <p:ph type="dt" sz="half" idx="10"/>
          </p:nvPr>
        </p:nvSpPr>
        <p:spPr/>
        <p:txBody>
          <a:bodyPr/>
          <a:lstStyle/>
          <a:p>
            <a:fld id="{2C4F6999-5DDF-4287-9EA5-CAFE25F05366}" type="datetimeFigureOut">
              <a:rPr lang="en-US" smtClean="0"/>
              <a:t>6/23/2022</a:t>
            </a:fld>
            <a:endParaRPr lang="en-US"/>
          </a:p>
        </p:txBody>
      </p:sp>
      <p:sp>
        <p:nvSpPr>
          <p:cNvPr id="5" name="Footer Placeholder 4">
            <a:extLst>
              <a:ext uri="{FF2B5EF4-FFF2-40B4-BE49-F238E27FC236}">
                <a16:creationId xmlns:a16="http://schemas.microsoft.com/office/drawing/2014/main" id="{076F100C-0784-42B1-944A-BB8AA2DA65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AB6E1-0444-4D75-8949-67AC0F446BDE}"/>
              </a:ext>
            </a:extLst>
          </p:cNvPr>
          <p:cNvSpPr>
            <a:spLocks noGrp="1"/>
          </p:cNvSpPr>
          <p:nvPr>
            <p:ph type="sldNum" sz="quarter" idx="12"/>
          </p:nvPr>
        </p:nvSpPr>
        <p:spPr/>
        <p:txBody>
          <a:bodyPr/>
          <a:lstStyle/>
          <a:p>
            <a:fld id="{23513AFE-0386-4E06-AA9B-EE91C72109A1}" type="slidenum">
              <a:rPr lang="en-US" smtClean="0"/>
              <a:t>‹#›</a:t>
            </a:fld>
            <a:endParaRPr lang="en-US"/>
          </a:p>
        </p:txBody>
      </p:sp>
    </p:spTree>
    <p:custDataLst>
      <p:tags r:id="rId1"/>
    </p:custDataLst>
    <p:extLst>
      <p:ext uri="{BB962C8B-B14F-4D97-AF65-F5344CB8AC3E}">
        <p14:creationId xmlns:p14="http://schemas.microsoft.com/office/powerpoint/2010/main" val="2694872032"/>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777240"/>
          </a:xfrm>
        </p:spPr>
        <p:txBody>
          <a:bodyPr/>
          <a:lstStyle/>
          <a:p>
            <a:r>
              <a:rPr lang="en-US"/>
              <a:t>Click to edit Master title style</a:t>
            </a:r>
          </a:p>
        </p:txBody>
      </p:sp>
      <p:sp>
        <p:nvSpPr>
          <p:cNvPr id="3" name="Text Placeholder 2"/>
          <p:cNvSpPr>
            <a:spLocks noGrp="1"/>
          </p:cNvSpPr>
          <p:nvPr>
            <p:ph type="body" idx="1"/>
          </p:nvPr>
        </p:nvSpPr>
        <p:spPr>
          <a:xfrm>
            <a:off x="840319" y="1180465"/>
            <a:ext cx="5158316"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40319" y="2042477"/>
            <a:ext cx="5158316" cy="41471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180465"/>
            <a:ext cx="518371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0" y="2042477"/>
            <a:ext cx="5183717" cy="41471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80685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24613359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972900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9" y="457200"/>
            <a:ext cx="393276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717" y="457201"/>
            <a:ext cx="6172200" cy="540385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9" y="2057400"/>
            <a:ext cx="393276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custDataLst>
      <p:tags r:id="rId1"/>
    </p:custDataLst>
    <p:extLst>
      <p:ext uri="{BB962C8B-B14F-4D97-AF65-F5344CB8AC3E}">
        <p14:creationId xmlns:p14="http://schemas.microsoft.com/office/powerpoint/2010/main" val="8623604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9" y="457200"/>
            <a:ext cx="393276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717"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40319" y="2057400"/>
            <a:ext cx="393276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custDataLst>
      <p:tags r:id="rId1"/>
    </p:custDataLst>
    <p:extLst>
      <p:ext uri="{BB962C8B-B14F-4D97-AF65-F5344CB8AC3E}">
        <p14:creationId xmlns:p14="http://schemas.microsoft.com/office/powerpoint/2010/main" val="15805145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2442325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2408372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Rectangle 11"/>
          <p:cNvSpPr>
            <a:spLocks noGrp="1" noChangeArrowheads="1"/>
          </p:cNvSpPr>
          <p:nvPr>
            <p:ph type="sldNum" sz="quarter" idx="10"/>
          </p:nvPr>
        </p:nvSpPr>
        <p:spPr>
          <a:xfrm>
            <a:off x="8610600" y="6356350"/>
            <a:ext cx="2743200" cy="365125"/>
          </a:xfrm>
          <a:prstGeom prst="rect">
            <a:avLst/>
          </a:prstGeom>
          <a:ln/>
        </p:spPr>
        <p:txBody>
          <a:bodyPr/>
          <a:lstStyle>
            <a:lvl1pPr>
              <a:defRPr/>
            </a:lvl1pPr>
          </a:lstStyle>
          <a:p>
            <a:pPr>
              <a:defRPr/>
            </a:pPr>
            <a:fld id="{5F3EBC30-7403-4DA8-9F79-8F399EE83E67}" type="slidenum">
              <a:rPr lang="en-US"/>
              <a:pPr>
                <a:defRPr/>
              </a:pPr>
              <a:t>‹#›</a:t>
            </a:fld>
            <a:endParaRPr lang="en-US"/>
          </a:p>
        </p:txBody>
      </p:sp>
    </p:spTree>
    <p:extLst>
      <p:ext uri="{BB962C8B-B14F-4D97-AF65-F5344CB8AC3E}">
        <p14:creationId xmlns:p14="http://schemas.microsoft.com/office/powerpoint/2010/main" val="4014894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Rectangle 11"/>
          <p:cNvSpPr>
            <a:spLocks noGrp="1" noChangeArrowheads="1"/>
          </p:cNvSpPr>
          <p:nvPr>
            <p:ph type="sldNum" sz="quarter" idx="10"/>
          </p:nvPr>
        </p:nvSpPr>
        <p:spPr>
          <a:xfrm>
            <a:off x="8610600" y="6356350"/>
            <a:ext cx="2743200" cy="365125"/>
          </a:xfrm>
          <a:prstGeom prst="rect">
            <a:avLst/>
          </a:prstGeom>
          <a:ln/>
        </p:spPr>
        <p:txBody>
          <a:bodyPr/>
          <a:lstStyle>
            <a:lvl1pPr>
              <a:defRPr/>
            </a:lvl1pPr>
          </a:lstStyle>
          <a:p>
            <a:pPr>
              <a:defRPr/>
            </a:pPr>
            <a:fld id="{5F3EBC30-7403-4DA8-9F79-8F399EE83E67}" type="slidenum">
              <a:rPr lang="en-US"/>
              <a:pPr>
                <a:defRPr/>
              </a:pPr>
              <a:t>‹#›</a:t>
            </a:fld>
            <a:endParaRPr lang="en-US"/>
          </a:p>
        </p:txBody>
      </p:sp>
    </p:spTree>
    <p:extLst>
      <p:ext uri="{BB962C8B-B14F-4D97-AF65-F5344CB8AC3E}">
        <p14:creationId xmlns:p14="http://schemas.microsoft.com/office/powerpoint/2010/main" val="24250580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12837"/>
            <a:ext cx="9144000" cy="288084"/>
          </a:xfrm>
        </p:spPr>
        <p:txBody>
          <a:bodyPr anchor="b">
            <a:normAutofit/>
          </a:bodyPr>
          <a:lstStyle>
            <a:lvl1pPr algn="ctr">
              <a:defRPr sz="2400"/>
            </a:lvl1pPr>
          </a:lstStyle>
          <a:p>
            <a:r>
              <a:rPr lang="en-US"/>
              <a:t>Click to edit Master 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E6A3017-2A0E-4B8A-BCD0-BAA959DD921B}" type="slidenum">
              <a:rPr lang="en-US" smtClean="0"/>
              <a:t>‹#›</a:t>
            </a:fld>
            <a:endParaRPr lang="en-US"/>
          </a:p>
        </p:txBody>
      </p:sp>
    </p:spTree>
    <p:extLst>
      <p:ext uri="{BB962C8B-B14F-4D97-AF65-F5344CB8AC3E}">
        <p14:creationId xmlns:p14="http://schemas.microsoft.com/office/powerpoint/2010/main" val="2280585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0280B-95E5-43E2-A80E-B393C94AA9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387F03-4645-4074-812C-8291743725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2450A3-4628-4D74-A07B-F9DB2E74065E}"/>
              </a:ext>
            </a:extLst>
          </p:cNvPr>
          <p:cNvSpPr>
            <a:spLocks noGrp="1"/>
          </p:cNvSpPr>
          <p:nvPr>
            <p:ph type="dt" sz="half" idx="10"/>
          </p:nvPr>
        </p:nvSpPr>
        <p:spPr/>
        <p:txBody>
          <a:bodyPr/>
          <a:lstStyle/>
          <a:p>
            <a:fld id="{2C4F6999-5DDF-4287-9EA5-CAFE25F05366}" type="datetimeFigureOut">
              <a:rPr lang="en-US" smtClean="0"/>
              <a:t>6/23/2022</a:t>
            </a:fld>
            <a:endParaRPr lang="en-US"/>
          </a:p>
        </p:txBody>
      </p:sp>
      <p:sp>
        <p:nvSpPr>
          <p:cNvPr id="5" name="Footer Placeholder 4">
            <a:extLst>
              <a:ext uri="{FF2B5EF4-FFF2-40B4-BE49-F238E27FC236}">
                <a16:creationId xmlns:a16="http://schemas.microsoft.com/office/drawing/2014/main" id="{805AFF9D-AB8F-4E61-B25E-AC3D2E0C1D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D7B5A-1F5B-4A70-8BF7-4FAC4C4AFF85}"/>
              </a:ext>
            </a:extLst>
          </p:cNvPr>
          <p:cNvSpPr>
            <a:spLocks noGrp="1"/>
          </p:cNvSpPr>
          <p:nvPr>
            <p:ph type="sldNum" sz="quarter" idx="12"/>
          </p:nvPr>
        </p:nvSpPr>
        <p:spPr/>
        <p:txBody>
          <a:bodyPr/>
          <a:lstStyle/>
          <a:p>
            <a:fld id="{23513AFE-0386-4E06-AA9B-EE91C72109A1}" type="slidenum">
              <a:rPr lang="en-US" smtClean="0"/>
              <a:t>‹#›</a:t>
            </a:fld>
            <a:endParaRPr lang="en-US"/>
          </a:p>
        </p:txBody>
      </p:sp>
    </p:spTree>
    <p:extLst>
      <p:ext uri="{BB962C8B-B14F-4D97-AF65-F5344CB8AC3E}">
        <p14:creationId xmlns:p14="http://schemas.microsoft.com/office/powerpoint/2010/main" val="20864761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Rectangle 11"/>
          <p:cNvSpPr>
            <a:spLocks noGrp="1" noChangeArrowheads="1"/>
          </p:cNvSpPr>
          <p:nvPr>
            <p:ph type="sldNum" sz="quarter" idx="10"/>
          </p:nvPr>
        </p:nvSpPr>
        <p:spPr>
          <a:xfrm>
            <a:off x="8610600" y="6356350"/>
            <a:ext cx="2743200" cy="365125"/>
          </a:xfrm>
          <a:prstGeom prst="rect">
            <a:avLst/>
          </a:prstGeom>
          <a:ln/>
        </p:spPr>
        <p:txBody>
          <a:bodyPr/>
          <a:lstStyle>
            <a:lvl1pPr>
              <a:defRPr/>
            </a:lvl1pPr>
          </a:lstStyle>
          <a:p>
            <a:pPr>
              <a:defRPr/>
            </a:pPr>
            <a:fld id="{5F3EBC30-7403-4DA8-9F79-8F399EE83E67}" type="slidenum">
              <a:rPr lang="en-US"/>
              <a:pPr>
                <a:defRPr/>
              </a:pPr>
              <a:t>‹#›</a:t>
            </a:fld>
            <a:endParaRPr lang="en-US"/>
          </a:p>
        </p:txBody>
      </p:sp>
    </p:spTree>
    <p:extLst>
      <p:ext uri="{BB962C8B-B14F-4D97-AF65-F5344CB8AC3E}">
        <p14:creationId xmlns:p14="http://schemas.microsoft.com/office/powerpoint/2010/main" val="423571765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49217" y="105323"/>
            <a:ext cx="10515600" cy="387799"/>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8E591227-F9EB-4B2B-9432-842143BA1678}" type="slidenum">
              <a:rPr lang="en-US" smtClean="0"/>
              <a:t>‹#›</a:t>
            </a:fld>
            <a:endParaRPr lang="en-US"/>
          </a:p>
        </p:txBody>
      </p:sp>
      <p:sp>
        <p:nvSpPr>
          <p:cNvPr id="7" name="Picture Placeholder 6"/>
          <p:cNvSpPr>
            <a:spLocks noGrp="1"/>
          </p:cNvSpPr>
          <p:nvPr>
            <p:ph type="pic" sz="quarter" idx="13"/>
          </p:nvPr>
        </p:nvSpPr>
        <p:spPr>
          <a:xfrm>
            <a:off x="881351" y="1263270"/>
            <a:ext cx="3099412" cy="3657599"/>
          </a:xfrm>
          <a:prstGeom prst="roundRect">
            <a:avLst>
              <a:gd name="adj" fmla="val 8896"/>
            </a:avLst>
          </a:prstGeom>
        </p:spPr>
        <p:txBody>
          <a:bodyPr/>
          <a:lstStyle>
            <a:lvl1pPr marL="0" indent="0">
              <a:buNone/>
              <a:defRPr/>
            </a:lvl1pPr>
          </a:lstStyle>
          <a:p>
            <a:endParaRPr lang="en-US"/>
          </a:p>
        </p:txBody>
      </p:sp>
      <p:sp>
        <p:nvSpPr>
          <p:cNvPr id="264" name="Picture Placeholder 6"/>
          <p:cNvSpPr>
            <a:spLocks noGrp="1"/>
          </p:cNvSpPr>
          <p:nvPr>
            <p:ph type="pic" sz="quarter" idx="14"/>
          </p:nvPr>
        </p:nvSpPr>
        <p:spPr>
          <a:xfrm>
            <a:off x="4521814" y="1263270"/>
            <a:ext cx="3099412" cy="3657599"/>
          </a:xfrm>
          <a:prstGeom prst="roundRect">
            <a:avLst>
              <a:gd name="adj" fmla="val 8896"/>
            </a:avLst>
          </a:prstGeom>
        </p:spPr>
        <p:txBody>
          <a:bodyPr/>
          <a:lstStyle>
            <a:lvl1pPr marL="0" indent="0">
              <a:buNone/>
              <a:defRPr/>
            </a:lvl1pPr>
          </a:lstStyle>
          <a:p>
            <a:endParaRPr lang="en-US"/>
          </a:p>
        </p:txBody>
      </p:sp>
      <p:sp>
        <p:nvSpPr>
          <p:cNvPr id="265" name="Picture Placeholder 6"/>
          <p:cNvSpPr>
            <a:spLocks noGrp="1"/>
          </p:cNvSpPr>
          <p:nvPr>
            <p:ph type="pic" sz="quarter" idx="15"/>
          </p:nvPr>
        </p:nvSpPr>
        <p:spPr>
          <a:xfrm>
            <a:off x="8206347" y="1263270"/>
            <a:ext cx="3099412" cy="3657599"/>
          </a:xfrm>
          <a:prstGeom prst="roundRect">
            <a:avLst>
              <a:gd name="adj" fmla="val 8896"/>
            </a:avLst>
          </a:prstGeom>
        </p:spPr>
        <p:txBody>
          <a:bodyPr/>
          <a:lstStyle>
            <a:lvl1pPr marL="0" indent="0">
              <a:buNone/>
              <a:defRPr/>
            </a:lvl1pPr>
          </a:lstStyle>
          <a:p>
            <a:endParaRPr lang="en-US"/>
          </a:p>
        </p:txBody>
      </p:sp>
    </p:spTree>
    <p:custDataLst>
      <p:tags r:id="rId1"/>
    </p:custDataLst>
    <p:extLst>
      <p:ext uri="{BB962C8B-B14F-4D97-AF65-F5344CB8AC3E}">
        <p14:creationId xmlns:p14="http://schemas.microsoft.com/office/powerpoint/2010/main" val="390302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Rectangle 11"/>
          <p:cNvSpPr>
            <a:spLocks noGrp="1" noChangeArrowheads="1"/>
          </p:cNvSpPr>
          <p:nvPr>
            <p:ph type="sldNum" sz="quarter" idx="10"/>
          </p:nvPr>
        </p:nvSpPr>
        <p:spPr>
          <a:xfrm>
            <a:off x="8610600" y="6356350"/>
            <a:ext cx="2743200" cy="365125"/>
          </a:xfrm>
          <a:prstGeom prst="rect">
            <a:avLst/>
          </a:prstGeom>
          <a:ln/>
        </p:spPr>
        <p:txBody>
          <a:bodyPr/>
          <a:lstStyle>
            <a:lvl1pPr>
              <a:defRPr/>
            </a:lvl1pPr>
          </a:lstStyle>
          <a:p>
            <a:pPr>
              <a:defRPr/>
            </a:pPr>
            <a:fld id="{5F3EBC30-7403-4DA8-9F79-8F399EE83E67}" type="slidenum">
              <a:rPr lang="en-US"/>
              <a:pPr>
                <a:defRPr/>
              </a:pPr>
              <a:t>‹#›</a:t>
            </a:fld>
            <a:endParaRPr lang="en-US"/>
          </a:p>
        </p:txBody>
      </p:sp>
    </p:spTree>
    <p:extLst>
      <p:ext uri="{BB962C8B-B14F-4D97-AF65-F5344CB8AC3E}">
        <p14:creationId xmlns:p14="http://schemas.microsoft.com/office/powerpoint/2010/main" val="353720239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Rectangle 11"/>
          <p:cNvSpPr>
            <a:spLocks noGrp="1" noChangeArrowheads="1"/>
          </p:cNvSpPr>
          <p:nvPr>
            <p:ph type="sldNum" sz="quarter" idx="10"/>
          </p:nvPr>
        </p:nvSpPr>
        <p:spPr>
          <a:xfrm>
            <a:off x="8610600" y="6356350"/>
            <a:ext cx="2743200" cy="365125"/>
          </a:xfrm>
          <a:prstGeom prst="rect">
            <a:avLst/>
          </a:prstGeom>
          <a:ln/>
        </p:spPr>
        <p:txBody>
          <a:bodyPr/>
          <a:lstStyle>
            <a:lvl1pPr>
              <a:defRPr/>
            </a:lvl1pPr>
          </a:lstStyle>
          <a:p>
            <a:pPr>
              <a:defRPr/>
            </a:pPr>
            <a:fld id="{5F3EBC30-7403-4DA8-9F79-8F399EE83E67}" type="slidenum">
              <a:rPr lang="en-US"/>
              <a:pPr>
                <a:defRPr/>
              </a:pPr>
              <a:t>‹#›</a:t>
            </a:fld>
            <a:endParaRPr lang="en-US"/>
          </a:p>
        </p:txBody>
      </p:sp>
    </p:spTree>
    <p:extLst>
      <p:ext uri="{BB962C8B-B14F-4D97-AF65-F5344CB8AC3E}">
        <p14:creationId xmlns:p14="http://schemas.microsoft.com/office/powerpoint/2010/main" val="158412503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Rectangle 11"/>
          <p:cNvSpPr>
            <a:spLocks noGrp="1" noChangeArrowheads="1"/>
          </p:cNvSpPr>
          <p:nvPr>
            <p:ph type="sldNum" sz="quarter" idx="10"/>
          </p:nvPr>
        </p:nvSpPr>
        <p:spPr>
          <a:xfrm>
            <a:off x="8610600" y="6356350"/>
            <a:ext cx="2743200" cy="365125"/>
          </a:xfrm>
          <a:prstGeom prst="rect">
            <a:avLst/>
          </a:prstGeom>
          <a:ln/>
        </p:spPr>
        <p:txBody>
          <a:bodyPr/>
          <a:lstStyle>
            <a:lvl1pPr>
              <a:defRPr/>
            </a:lvl1pPr>
          </a:lstStyle>
          <a:p>
            <a:pPr>
              <a:defRPr/>
            </a:pPr>
            <a:fld id="{5F3EBC30-7403-4DA8-9F79-8F399EE83E67}" type="slidenum">
              <a:rPr lang="en-US"/>
              <a:pPr>
                <a:defRPr/>
              </a:pPr>
              <a:t>‹#›</a:t>
            </a:fld>
            <a:endParaRPr lang="en-US"/>
          </a:p>
        </p:txBody>
      </p:sp>
    </p:spTree>
    <p:extLst>
      <p:ext uri="{BB962C8B-B14F-4D97-AF65-F5344CB8AC3E}">
        <p14:creationId xmlns:p14="http://schemas.microsoft.com/office/powerpoint/2010/main" val="24445293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Rectangle 11"/>
          <p:cNvSpPr>
            <a:spLocks noGrp="1" noChangeArrowheads="1"/>
          </p:cNvSpPr>
          <p:nvPr>
            <p:ph type="sldNum" sz="quarter" idx="10"/>
          </p:nvPr>
        </p:nvSpPr>
        <p:spPr>
          <a:xfrm>
            <a:off x="8610600" y="6356350"/>
            <a:ext cx="2743200" cy="365125"/>
          </a:xfrm>
          <a:prstGeom prst="rect">
            <a:avLst/>
          </a:prstGeom>
          <a:ln/>
        </p:spPr>
        <p:txBody>
          <a:bodyPr/>
          <a:lstStyle>
            <a:lvl1pPr>
              <a:defRPr/>
            </a:lvl1pPr>
          </a:lstStyle>
          <a:p>
            <a:pPr>
              <a:defRPr/>
            </a:pPr>
            <a:fld id="{5F3EBC30-7403-4DA8-9F79-8F399EE83E67}" type="slidenum">
              <a:rPr lang="en-US"/>
              <a:pPr>
                <a:defRPr/>
              </a:pPr>
              <a:t>‹#›</a:t>
            </a:fld>
            <a:endParaRPr lang="en-US"/>
          </a:p>
        </p:txBody>
      </p:sp>
    </p:spTree>
    <p:custDataLst>
      <p:tags r:id="rId1"/>
    </p:custDataLst>
    <p:extLst>
      <p:ext uri="{BB962C8B-B14F-4D97-AF65-F5344CB8AC3E}">
        <p14:creationId xmlns:p14="http://schemas.microsoft.com/office/powerpoint/2010/main" val="404553298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Rectangle 11"/>
          <p:cNvSpPr>
            <a:spLocks noGrp="1" noChangeArrowheads="1"/>
          </p:cNvSpPr>
          <p:nvPr>
            <p:ph type="sldNum" sz="quarter" idx="10"/>
          </p:nvPr>
        </p:nvSpPr>
        <p:spPr>
          <a:xfrm>
            <a:off x="8610600" y="6356350"/>
            <a:ext cx="2743200" cy="365125"/>
          </a:xfrm>
          <a:prstGeom prst="rect">
            <a:avLst/>
          </a:prstGeom>
          <a:ln/>
        </p:spPr>
        <p:txBody>
          <a:bodyPr/>
          <a:lstStyle>
            <a:lvl1pPr>
              <a:defRPr/>
            </a:lvl1pPr>
          </a:lstStyle>
          <a:p>
            <a:pPr>
              <a:defRPr/>
            </a:pPr>
            <a:fld id="{5F3EBC30-7403-4DA8-9F79-8F399EE83E67}" type="slidenum">
              <a:rPr lang="en-US"/>
              <a:pPr>
                <a:defRPr/>
              </a:pPr>
              <a:t>‹#›</a:t>
            </a:fld>
            <a:endParaRPr lang="en-US"/>
          </a:p>
        </p:txBody>
      </p:sp>
    </p:spTree>
    <p:custDataLst>
      <p:tags r:id="rId1"/>
    </p:custDataLst>
    <p:extLst>
      <p:ext uri="{BB962C8B-B14F-4D97-AF65-F5344CB8AC3E}">
        <p14:creationId xmlns:p14="http://schemas.microsoft.com/office/powerpoint/2010/main" val="8679364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Rectangle 11"/>
          <p:cNvSpPr>
            <a:spLocks noGrp="1" noChangeArrowheads="1"/>
          </p:cNvSpPr>
          <p:nvPr>
            <p:ph type="sldNum" sz="quarter" idx="10"/>
          </p:nvPr>
        </p:nvSpPr>
        <p:spPr>
          <a:xfrm>
            <a:off x="8610600" y="6356350"/>
            <a:ext cx="2743200" cy="365125"/>
          </a:xfrm>
          <a:prstGeom prst="rect">
            <a:avLst/>
          </a:prstGeom>
          <a:ln/>
        </p:spPr>
        <p:txBody>
          <a:bodyPr/>
          <a:lstStyle>
            <a:lvl1pPr>
              <a:defRPr/>
            </a:lvl1pPr>
          </a:lstStyle>
          <a:p>
            <a:pPr>
              <a:defRPr/>
            </a:pPr>
            <a:fld id="{5F3EBC30-7403-4DA8-9F79-8F399EE83E67}" type="slidenum">
              <a:rPr lang="en-US"/>
              <a:pPr>
                <a:defRPr/>
              </a:pPr>
              <a:t>‹#›</a:t>
            </a:fld>
            <a:endParaRPr lang="en-US"/>
          </a:p>
        </p:txBody>
      </p:sp>
    </p:spTree>
    <p:custDataLst>
      <p:tags r:id="rId1"/>
    </p:custDataLst>
    <p:extLst>
      <p:ext uri="{BB962C8B-B14F-4D97-AF65-F5344CB8AC3E}">
        <p14:creationId xmlns:p14="http://schemas.microsoft.com/office/powerpoint/2010/main" val="162203029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Rectangle 11"/>
          <p:cNvSpPr>
            <a:spLocks noGrp="1" noChangeArrowheads="1"/>
          </p:cNvSpPr>
          <p:nvPr>
            <p:ph type="sldNum" sz="quarter" idx="10"/>
          </p:nvPr>
        </p:nvSpPr>
        <p:spPr>
          <a:xfrm>
            <a:off x="8610600" y="6356350"/>
            <a:ext cx="2743200" cy="365125"/>
          </a:xfrm>
          <a:prstGeom prst="rect">
            <a:avLst/>
          </a:prstGeom>
          <a:ln/>
        </p:spPr>
        <p:txBody>
          <a:bodyPr/>
          <a:lstStyle>
            <a:lvl1pPr>
              <a:defRPr/>
            </a:lvl1pPr>
          </a:lstStyle>
          <a:p>
            <a:pPr>
              <a:defRPr/>
            </a:pPr>
            <a:fld id="{5F3EBC30-7403-4DA8-9F79-8F399EE83E67}" type="slidenum">
              <a:rPr lang="en-US"/>
              <a:pPr>
                <a:defRPr/>
              </a:pPr>
              <a:t>‹#›</a:t>
            </a:fld>
            <a:endParaRPr lang="en-US"/>
          </a:p>
        </p:txBody>
      </p:sp>
    </p:spTree>
    <p:extLst>
      <p:ext uri="{BB962C8B-B14F-4D97-AF65-F5344CB8AC3E}">
        <p14:creationId xmlns:p14="http://schemas.microsoft.com/office/powerpoint/2010/main" val="218411753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49217" y="105323"/>
            <a:ext cx="10515600" cy="387799"/>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33CA334D-47BF-4C51-9467-739C33E87C70}" type="datetimeFigureOut">
              <a:rPr lang="en-US" smtClean="0"/>
              <a:t>6/23/2022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8E591227-F9EB-4B2B-9432-842143BA1678}" type="slidenum">
              <a:rPr lang="en-US" smtClean="0"/>
              <a:t>‹#›</a:t>
            </a:fld>
            <a:endParaRPr lang="en-US"/>
          </a:p>
        </p:txBody>
      </p:sp>
      <p:sp>
        <p:nvSpPr>
          <p:cNvPr id="7" name="Picture Placeholder 6"/>
          <p:cNvSpPr>
            <a:spLocks noGrp="1"/>
          </p:cNvSpPr>
          <p:nvPr>
            <p:ph type="pic" sz="quarter" idx="13"/>
          </p:nvPr>
        </p:nvSpPr>
        <p:spPr>
          <a:xfrm>
            <a:off x="881351" y="1263270"/>
            <a:ext cx="3099412" cy="3657599"/>
          </a:xfrm>
          <a:prstGeom prst="roundRect">
            <a:avLst>
              <a:gd name="adj" fmla="val 8896"/>
            </a:avLst>
          </a:prstGeom>
        </p:spPr>
        <p:txBody>
          <a:bodyPr/>
          <a:lstStyle>
            <a:lvl1pPr marL="0" indent="0">
              <a:buNone/>
              <a:defRPr/>
            </a:lvl1pPr>
          </a:lstStyle>
          <a:p>
            <a:endParaRPr lang="en-US"/>
          </a:p>
        </p:txBody>
      </p:sp>
      <p:sp>
        <p:nvSpPr>
          <p:cNvPr id="264" name="Picture Placeholder 6"/>
          <p:cNvSpPr>
            <a:spLocks noGrp="1"/>
          </p:cNvSpPr>
          <p:nvPr>
            <p:ph type="pic" sz="quarter" idx="14"/>
          </p:nvPr>
        </p:nvSpPr>
        <p:spPr>
          <a:xfrm>
            <a:off x="4521814" y="1263270"/>
            <a:ext cx="3099412" cy="3657599"/>
          </a:xfrm>
          <a:prstGeom prst="roundRect">
            <a:avLst>
              <a:gd name="adj" fmla="val 8896"/>
            </a:avLst>
          </a:prstGeom>
        </p:spPr>
        <p:txBody>
          <a:bodyPr/>
          <a:lstStyle>
            <a:lvl1pPr marL="0" indent="0">
              <a:buNone/>
              <a:defRPr/>
            </a:lvl1pPr>
          </a:lstStyle>
          <a:p>
            <a:endParaRPr lang="en-US"/>
          </a:p>
        </p:txBody>
      </p:sp>
      <p:sp>
        <p:nvSpPr>
          <p:cNvPr id="265" name="Picture Placeholder 6"/>
          <p:cNvSpPr>
            <a:spLocks noGrp="1"/>
          </p:cNvSpPr>
          <p:nvPr>
            <p:ph type="pic" sz="quarter" idx="15"/>
          </p:nvPr>
        </p:nvSpPr>
        <p:spPr>
          <a:xfrm>
            <a:off x="8206347" y="1263270"/>
            <a:ext cx="3099412" cy="3657599"/>
          </a:xfrm>
          <a:prstGeom prst="roundRect">
            <a:avLst>
              <a:gd name="adj" fmla="val 8896"/>
            </a:avLst>
          </a:prstGeom>
        </p:spPr>
        <p:txBody>
          <a:bodyPr/>
          <a:lstStyle>
            <a:lvl1pPr marL="0" indent="0">
              <a:buNone/>
              <a:defRPr/>
            </a:lvl1pPr>
          </a:lstStyle>
          <a:p>
            <a:endParaRPr lang="en-US"/>
          </a:p>
        </p:txBody>
      </p:sp>
    </p:spTree>
    <p:custDataLst>
      <p:tags r:id="rId1"/>
    </p:custDataLst>
    <p:extLst>
      <p:ext uri="{BB962C8B-B14F-4D97-AF65-F5344CB8AC3E}">
        <p14:creationId xmlns:p14="http://schemas.microsoft.com/office/powerpoint/2010/main" val="2332698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1EDB7-1BEA-48F6-AD83-D63E522940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101BF8-761A-492C-B8CF-A2482DF8DD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9D8D8B-86D1-4ED8-8BA4-E90B44CF70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6DF473-5976-4B01-B783-49882BAB90B6}"/>
              </a:ext>
            </a:extLst>
          </p:cNvPr>
          <p:cNvSpPr>
            <a:spLocks noGrp="1"/>
          </p:cNvSpPr>
          <p:nvPr>
            <p:ph type="dt" sz="half" idx="10"/>
          </p:nvPr>
        </p:nvSpPr>
        <p:spPr/>
        <p:txBody>
          <a:bodyPr/>
          <a:lstStyle/>
          <a:p>
            <a:fld id="{2C4F6999-5DDF-4287-9EA5-CAFE25F05366}" type="datetimeFigureOut">
              <a:rPr lang="en-US" smtClean="0"/>
              <a:t>6/23/2022</a:t>
            </a:fld>
            <a:endParaRPr lang="en-US"/>
          </a:p>
        </p:txBody>
      </p:sp>
      <p:sp>
        <p:nvSpPr>
          <p:cNvPr id="6" name="Footer Placeholder 5">
            <a:extLst>
              <a:ext uri="{FF2B5EF4-FFF2-40B4-BE49-F238E27FC236}">
                <a16:creationId xmlns:a16="http://schemas.microsoft.com/office/drawing/2014/main" id="{5793B703-F1A7-413C-B40B-90E7F29AA6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5584DC-053B-4044-9E7B-7C13264B1B9B}"/>
              </a:ext>
            </a:extLst>
          </p:cNvPr>
          <p:cNvSpPr>
            <a:spLocks noGrp="1"/>
          </p:cNvSpPr>
          <p:nvPr>
            <p:ph type="sldNum" sz="quarter" idx="12"/>
          </p:nvPr>
        </p:nvSpPr>
        <p:spPr/>
        <p:txBody>
          <a:bodyPr/>
          <a:lstStyle/>
          <a:p>
            <a:fld id="{23513AFE-0386-4E06-AA9B-EE91C72109A1}" type="slidenum">
              <a:rPr lang="en-US" smtClean="0"/>
              <a:t>‹#›</a:t>
            </a:fld>
            <a:endParaRPr lang="en-US"/>
          </a:p>
        </p:txBody>
      </p:sp>
    </p:spTree>
    <p:extLst>
      <p:ext uri="{BB962C8B-B14F-4D97-AF65-F5344CB8AC3E}">
        <p14:creationId xmlns:p14="http://schemas.microsoft.com/office/powerpoint/2010/main" val="25974535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584200" y="3152775"/>
            <a:ext cx="12141200" cy="2686050"/>
          </a:xfrm>
          <a:prstGeom prst="rect">
            <a:avLst/>
          </a:prstGeom>
          <a:solidFill>
            <a:srgbClr val="006699"/>
          </a:solidFill>
          <a:ln>
            <a:solidFill>
              <a:srgbClr val="00669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3084" y="3303586"/>
            <a:ext cx="9144000" cy="1706564"/>
          </a:xfrm>
        </p:spPr>
        <p:txBody>
          <a:bodyPr anchor="ctr">
            <a:normAutofit/>
          </a:bodyPr>
          <a:lstStyle>
            <a:lvl1pPr algn="l">
              <a:defRPr sz="3300">
                <a:ln>
                  <a:solidFill>
                    <a:schemeClr val="bg1"/>
                  </a:solidFill>
                </a:ln>
                <a:solidFill>
                  <a:schemeClr val="bg1"/>
                </a:solidFill>
                <a:effectLst>
                  <a:outerShdw blurRad="50800" dist="38100" dir="2700000" algn="tl" rotWithShape="0">
                    <a:prstClr val="black">
                      <a:alpha val="40000"/>
                    </a:prstClr>
                  </a:outerShdw>
                </a:effectLst>
              </a:defRPr>
            </a:lvl1pPr>
          </a:lstStyle>
          <a:p>
            <a:r>
              <a:rPr lang="en-US"/>
              <a:t>Click to edit Master title style</a:t>
            </a:r>
          </a:p>
        </p:txBody>
      </p:sp>
      <p:sp>
        <p:nvSpPr>
          <p:cNvPr id="3" name="Subtitle 2"/>
          <p:cNvSpPr>
            <a:spLocks noGrp="1"/>
          </p:cNvSpPr>
          <p:nvPr>
            <p:ph type="subTitle" idx="1"/>
          </p:nvPr>
        </p:nvSpPr>
        <p:spPr>
          <a:xfrm>
            <a:off x="2220384" y="4095749"/>
            <a:ext cx="9144000" cy="1655762"/>
          </a:xfrm>
        </p:spPr>
        <p:txBody>
          <a:bodyPr anchor="ctr"/>
          <a:lstStyle>
            <a:lvl1pPr marL="0" indent="0" algn="l">
              <a:buNone/>
              <a:defRPr sz="1800" i="1">
                <a:solidFill>
                  <a:schemeClr val="bg1"/>
                </a:solidFill>
                <a:effectLst>
                  <a:outerShdw blurRad="50800" dist="38100" dir="2700000" algn="tl" rotWithShape="0">
                    <a:prstClr val="black">
                      <a:alpha val="40000"/>
                    </a:prstClr>
                  </a:outerShdw>
                </a:effectLs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7002639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Rectangle 8"/>
          <p:cNvSpPr/>
          <p:nvPr userDrawn="1"/>
        </p:nvSpPr>
        <p:spPr>
          <a:xfrm>
            <a:off x="-584200" y="3152775"/>
            <a:ext cx="12141200" cy="2686050"/>
          </a:xfrm>
          <a:prstGeom prst="rect">
            <a:avLst/>
          </a:prstGeom>
          <a:solidFill>
            <a:schemeClr val="bg1">
              <a:lumMod val="50000"/>
            </a:schemeClr>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3084" y="3303586"/>
            <a:ext cx="9144000" cy="1706564"/>
          </a:xfrm>
        </p:spPr>
        <p:txBody>
          <a:bodyPr anchor="ctr">
            <a:normAutofit/>
          </a:bodyPr>
          <a:lstStyle>
            <a:lvl1pPr algn="l">
              <a:defRPr sz="3300">
                <a:ln>
                  <a:solidFill>
                    <a:schemeClr val="bg1"/>
                  </a:solidFill>
                </a:ln>
                <a:solidFill>
                  <a:schemeClr val="bg1"/>
                </a:solidFill>
                <a:effectLst>
                  <a:outerShdw blurRad="50800" dist="38100" dir="2700000" algn="tl" rotWithShape="0">
                    <a:prstClr val="black">
                      <a:alpha val="40000"/>
                    </a:prstClr>
                  </a:outerShdw>
                </a:effectLst>
              </a:defRPr>
            </a:lvl1pPr>
          </a:lstStyle>
          <a:p>
            <a:r>
              <a:rPr lang="en-US"/>
              <a:t>Click to edit Master title style</a:t>
            </a:r>
          </a:p>
        </p:txBody>
      </p:sp>
      <p:sp>
        <p:nvSpPr>
          <p:cNvPr id="3" name="Subtitle 2"/>
          <p:cNvSpPr>
            <a:spLocks noGrp="1"/>
          </p:cNvSpPr>
          <p:nvPr>
            <p:ph type="subTitle" idx="1"/>
          </p:nvPr>
        </p:nvSpPr>
        <p:spPr>
          <a:xfrm>
            <a:off x="2220384" y="4095749"/>
            <a:ext cx="9144000" cy="1655762"/>
          </a:xfrm>
        </p:spPr>
        <p:txBody>
          <a:bodyPr anchor="ctr"/>
          <a:lstStyle>
            <a:lvl1pPr marL="0" indent="0" algn="l">
              <a:buNone/>
              <a:defRPr sz="1800" i="1">
                <a:solidFill>
                  <a:schemeClr val="bg1"/>
                </a:solidFill>
                <a:effectLst>
                  <a:outerShdw blurRad="50800" dist="38100" dir="2700000" algn="tl" rotWithShape="0">
                    <a:prstClr val="black">
                      <a:alpha val="40000"/>
                    </a:prstClr>
                  </a:outerShdw>
                </a:effectLs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401026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9" name="Rectangle 8"/>
          <p:cNvSpPr/>
          <p:nvPr userDrawn="1"/>
        </p:nvSpPr>
        <p:spPr>
          <a:xfrm>
            <a:off x="-584200" y="3152775"/>
            <a:ext cx="12141200" cy="2686050"/>
          </a:xfrm>
          <a:prstGeom prst="rect">
            <a:avLst/>
          </a:prstGeom>
          <a:solidFill>
            <a:schemeClr val="accent3"/>
          </a:solidFill>
          <a:ln>
            <a:solidFill>
              <a:srgbClr val="05355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63084" y="3303586"/>
            <a:ext cx="9144000" cy="1706564"/>
          </a:xfrm>
        </p:spPr>
        <p:txBody>
          <a:bodyPr anchor="ctr">
            <a:normAutofit/>
          </a:bodyPr>
          <a:lstStyle>
            <a:lvl1pPr algn="l">
              <a:defRPr sz="3300">
                <a:ln>
                  <a:solidFill>
                    <a:schemeClr val="bg1"/>
                  </a:solidFill>
                </a:ln>
                <a:solidFill>
                  <a:schemeClr val="bg1"/>
                </a:solidFill>
                <a:effectLst>
                  <a:outerShdw blurRad="50800" dist="38100" dir="2700000" algn="tl" rotWithShape="0">
                    <a:prstClr val="black">
                      <a:alpha val="40000"/>
                    </a:prstClr>
                  </a:outerShdw>
                </a:effectLst>
              </a:defRPr>
            </a:lvl1pPr>
          </a:lstStyle>
          <a:p>
            <a:r>
              <a:rPr lang="en-US"/>
              <a:t>Click to edit Master title style</a:t>
            </a:r>
          </a:p>
        </p:txBody>
      </p:sp>
      <p:sp>
        <p:nvSpPr>
          <p:cNvPr id="3" name="Subtitle 2"/>
          <p:cNvSpPr>
            <a:spLocks noGrp="1"/>
          </p:cNvSpPr>
          <p:nvPr>
            <p:ph type="subTitle" idx="1"/>
          </p:nvPr>
        </p:nvSpPr>
        <p:spPr>
          <a:xfrm>
            <a:off x="2220384" y="4095749"/>
            <a:ext cx="9144000" cy="1655762"/>
          </a:xfrm>
        </p:spPr>
        <p:txBody>
          <a:bodyPr anchor="ctr"/>
          <a:lstStyle>
            <a:lvl1pPr marL="0" indent="0" algn="l">
              <a:buNone/>
              <a:defRPr sz="1800" i="1">
                <a:solidFill>
                  <a:schemeClr val="bg1"/>
                </a:solidFill>
                <a:effectLst>
                  <a:outerShdw blurRad="50800" dist="38100" dir="2700000" algn="tl" rotWithShape="0">
                    <a:prstClr val="black">
                      <a:alpha val="40000"/>
                    </a:prstClr>
                  </a:outerShdw>
                </a:effectLs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934708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4174437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1"/>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6"/>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508290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209675"/>
            <a:ext cx="5156200" cy="496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9675"/>
            <a:ext cx="5156200" cy="496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6893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777240"/>
          </a:xfrm>
        </p:spPr>
        <p:txBody>
          <a:bodyPr/>
          <a:lstStyle/>
          <a:p>
            <a:r>
              <a:rPr lang="en-US"/>
              <a:t>Click to edit Master title style</a:t>
            </a:r>
          </a:p>
        </p:txBody>
      </p:sp>
      <p:sp>
        <p:nvSpPr>
          <p:cNvPr id="3" name="Text Placeholder 2"/>
          <p:cNvSpPr>
            <a:spLocks noGrp="1"/>
          </p:cNvSpPr>
          <p:nvPr>
            <p:ph type="body" idx="1"/>
          </p:nvPr>
        </p:nvSpPr>
        <p:spPr>
          <a:xfrm>
            <a:off x="840319" y="1180465"/>
            <a:ext cx="5158316"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40319" y="2042477"/>
            <a:ext cx="5158316" cy="41471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180465"/>
            <a:ext cx="518371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0" y="2042477"/>
            <a:ext cx="5183717" cy="41471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6816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06039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9711735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9" y="457200"/>
            <a:ext cx="393276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717" y="457201"/>
            <a:ext cx="6172200" cy="540385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9" y="2057400"/>
            <a:ext cx="393276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777609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463DD-5A48-4985-A365-D81A1719D1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FBB3B-7F80-48FB-ACC4-0756D1DE2C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8B0D40-262A-4322-941E-00038B58DC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F8FD6D-EFE8-4088-8C92-798A8CDC98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C7F8C0-0661-4701-A160-73DFE43667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918069-C834-415B-A582-1CF67F031A9F}"/>
              </a:ext>
            </a:extLst>
          </p:cNvPr>
          <p:cNvSpPr>
            <a:spLocks noGrp="1"/>
          </p:cNvSpPr>
          <p:nvPr>
            <p:ph type="dt" sz="half" idx="10"/>
          </p:nvPr>
        </p:nvSpPr>
        <p:spPr/>
        <p:txBody>
          <a:bodyPr/>
          <a:lstStyle/>
          <a:p>
            <a:fld id="{2C4F6999-5DDF-4287-9EA5-CAFE25F05366}" type="datetimeFigureOut">
              <a:rPr lang="en-US" smtClean="0"/>
              <a:t>6/23/2022</a:t>
            </a:fld>
            <a:endParaRPr lang="en-US"/>
          </a:p>
        </p:txBody>
      </p:sp>
      <p:sp>
        <p:nvSpPr>
          <p:cNvPr id="8" name="Footer Placeholder 7">
            <a:extLst>
              <a:ext uri="{FF2B5EF4-FFF2-40B4-BE49-F238E27FC236}">
                <a16:creationId xmlns:a16="http://schemas.microsoft.com/office/drawing/2014/main" id="{94B06C74-25A9-4AAF-A8BF-B6C3C43D30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592949-CDB8-40C3-AD1A-A9F0E6892AA2}"/>
              </a:ext>
            </a:extLst>
          </p:cNvPr>
          <p:cNvSpPr>
            <a:spLocks noGrp="1"/>
          </p:cNvSpPr>
          <p:nvPr>
            <p:ph type="sldNum" sz="quarter" idx="12"/>
          </p:nvPr>
        </p:nvSpPr>
        <p:spPr/>
        <p:txBody>
          <a:bodyPr/>
          <a:lstStyle/>
          <a:p>
            <a:fld id="{23513AFE-0386-4E06-AA9B-EE91C72109A1}" type="slidenum">
              <a:rPr lang="en-US" smtClean="0"/>
              <a:t>‹#›</a:t>
            </a:fld>
            <a:endParaRPr lang="en-US"/>
          </a:p>
        </p:txBody>
      </p:sp>
    </p:spTree>
    <p:extLst>
      <p:ext uri="{BB962C8B-B14F-4D97-AF65-F5344CB8AC3E}">
        <p14:creationId xmlns:p14="http://schemas.microsoft.com/office/powerpoint/2010/main" val="29797812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9" y="457200"/>
            <a:ext cx="393276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717"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40319" y="2057400"/>
            <a:ext cx="393276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0306395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15306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0877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29303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Rectangle 11"/>
          <p:cNvSpPr>
            <a:spLocks noGrp="1" noChangeArrowheads="1"/>
          </p:cNvSpPr>
          <p:nvPr>
            <p:ph type="sldNum" sz="quarter" idx="10"/>
          </p:nvPr>
        </p:nvSpPr>
        <p:spPr>
          <a:xfrm>
            <a:off x="8610600" y="6356350"/>
            <a:ext cx="2743200" cy="365125"/>
          </a:xfrm>
          <a:prstGeom prst="rect">
            <a:avLst/>
          </a:prstGeom>
          <a:ln/>
        </p:spPr>
        <p:txBody>
          <a:bodyPr/>
          <a:lstStyle>
            <a:lvl1pPr>
              <a:defRPr/>
            </a:lvl1pPr>
          </a:lstStyle>
          <a:p>
            <a:pPr>
              <a:defRPr/>
            </a:pPr>
            <a:fld id="{5F3EBC30-7403-4DA8-9F79-8F399EE83E67}" type="slidenum">
              <a:rPr lang="en-US"/>
              <a:pPr>
                <a:defRPr/>
              </a:pPr>
              <a:t>‹#›</a:t>
            </a:fld>
            <a:endParaRPr lang="en-US"/>
          </a:p>
        </p:txBody>
      </p:sp>
    </p:spTree>
    <p:extLst>
      <p:ext uri="{BB962C8B-B14F-4D97-AF65-F5344CB8AC3E}">
        <p14:creationId xmlns:p14="http://schemas.microsoft.com/office/powerpoint/2010/main" val="80932982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Rectangle 11"/>
          <p:cNvSpPr>
            <a:spLocks noGrp="1" noChangeArrowheads="1"/>
          </p:cNvSpPr>
          <p:nvPr>
            <p:ph type="sldNum" sz="quarter" idx="10"/>
          </p:nvPr>
        </p:nvSpPr>
        <p:spPr>
          <a:xfrm>
            <a:off x="8610600" y="6356350"/>
            <a:ext cx="2743200" cy="365125"/>
          </a:xfrm>
          <a:prstGeom prst="rect">
            <a:avLst/>
          </a:prstGeom>
          <a:ln/>
        </p:spPr>
        <p:txBody>
          <a:bodyPr/>
          <a:lstStyle>
            <a:lvl1pPr>
              <a:defRPr/>
            </a:lvl1pPr>
          </a:lstStyle>
          <a:p>
            <a:pPr>
              <a:defRPr/>
            </a:pPr>
            <a:fld id="{5F3EBC30-7403-4DA8-9F79-8F399EE83E67}" type="slidenum">
              <a:rPr lang="en-US"/>
              <a:pPr>
                <a:defRPr/>
              </a:pPr>
              <a:t>‹#›</a:t>
            </a:fld>
            <a:endParaRPr lang="en-US"/>
          </a:p>
        </p:txBody>
      </p:sp>
    </p:spTree>
    <p:extLst>
      <p:ext uri="{BB962C8B-B14F-4D97-AF65-F5344CB8AC3E}">
        <p14:creationId xmlns:p14="http://schemas.microsoft.com/office/powerpoint/2010/main" val="6190893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12837"/>
            <a:ext cx="9144000" cy="288084"/>
          </a:xfrm>
        </p:spPr>
        <p:txBody>
          <a:bodyPr anchor="b">
            <a:normAutofit/>
          </a:bodyPr>
          <a:lstStyle>
            <a:lvl1pPr algn="ctr">
              <a:defRPr sz="2400"/>
            </a:lvl1pPr>
          </a:lstStyle>
          <a:p>
            <a:r>
              <a:rPr lang="en-US"/>
              <a:t>Click to edit Master 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E6A3017-2A0E-4B8A-BCD0-BAA959DD921B}" type="slidenum">
              <a:rPr lang="en-US" smtClean="0"/>
              <a:t>‹#›</a:t>
            </a:fld>
            <a:endParaRPr lang="en-US"/>
          </a:p>
        </p:txBody>
      </p:sp>
    </p:spTree>
    <p:extLst>
      <p:ext uri="{BB962C8B-B14F-4D97-AF65-F5344CB8AC3E}">
        <p14:creationId xmlns:p14="http://schemas.microsoft.com/office/powerpoint/2010/main" val="9236868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Rectangle 11"/>
          <p:cNvSpPr>
            <a:spLocks noGrp="1" noChangeArrowheads="1"/>
          </p:cNvSpPr>
          <p:nvPr>
            <p:ph type="sldNum" sz="quarter" idx="10"/>
          </p:nvPr>
        </p:nvSpPr>
        <p:spPr>
          <a:xfrm>
            <a:off x="8610600" y="6356350"/>
            <a:ext cx="2743200" cy="365125"/>
          </a:xfrm>
          <a:prstGeom prst="rect">
            <a:avLst/>
          </a:prstGeom>
          <a:ln/>
        </p:spPr>
        <p:txBody>
          <a:bodyPr/>
          <a:lstStyle>
            <a:lvl1pPr>
              <a:defRPr/>
            </a:lvl1pPr>
          </a:lstStyle>
          <a:p>
            <a:pPr>
              <a:defRPr/>
            </a:pPr>
            <a:fld id="{5F3EBC30-7403-4DA8-9F79-8F399EE83E67}" type="slidenum">
              <a:rPr lang="en-US"/>
              <a:pPr>
                <a:defRPr/>
              </a:pPr>
              <a:t>‹#›</a:t>
            </a:fld>
            <a:endParaRPr lang="en-US"/>
          </a:p>
        </p:txBody>
      </p:sp>
    </p:spTree>
    <p:extLst>
      <p:ext uri="{BB962C8B-B14F-4D97-AF65-F5344CB8AC3E}">
        <p14:creationId xmlns:p14="http://schemas.microsoft.com/office/powerpoint/2010/main" val="28390073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49217" y="105323"/>
            <a:ext cx="10515600" cy="387799"/>
          </a:xfrm>
        </p:spPr>
        <p:txBody>
          <a:bodyPr/>
          <a:lstStyle>
            <a:lvl1pPr algn="ctr">
              <a:defRPr/>
            </a:lvl1p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8E591227-F9EB-4B2B-9432-842143BA1678}" type="slidenum">
              <a:rPr lang="en-US" smtClean="0"/>
              <a:t>‹#›</a:t>
            </a:fld>
            <a:endParaRPr lang="en-US"/>
          </a:p>
        </p:txBody>
      </p:sp>
      <p:sp>
        <p:nvSpPr>
          <p:cNvPr id="7" name="Picture Placeholder 6"/>
          <p:cNvSpPr>
            <a:spLocks noGrp="1"/>
          </p:cNvSpPr>
          <p:nvPr>
            <p:ph type="pic" sz="quarter" idx="13"/>
          </p:nvPr>
        </p:nvSpPr>
        <p:spPr>
          <a:xfrm>
            <a:off x="881351" y="1263270"/>
            <a:ext cx="3099412" cy="3657599"/>
          </a:xfrm>
          <a:prstGeom prst="roundRect">
            <a:avLst>
              <a:gd name="adj" fmla="val 8896"/>
            </a:avLst>
          </a:prstGeom>
        </p:spPr>
        <p:txBody>
          <a:bodyPr/>
          <a:lstStyle>
            <a:lvl1pPr marL="0" indent="0">
              <a:buNone/>
              <a:defRPr/>
            </a:lvl1pPr>
          </a:lstStyle>
          <a:p>
            <a:endParaRPr lang="en-US"/>
          </a:p>
        </p:txBody>
      </p:sp>
      <p:sp>
        <p:nvSpPr>
          <p:cNvPr id="264" name="Picture Placeholder 6"/>
          <p:cNvSpPr>
            <a:spLocks noGrp="1"/>
          </p:cNvSpPr>
          <p:nvPr>
            <p:ph type="pic" sz="quarter" idx="14"/>
          </p:nvPr>
        </p:nvSpPr>
        <p:spPr>
          <a:xfrm>
            <a:off x="4521814" y="1263270"/>
            <a:ext cx="3099412" cy="3657599"/>
          </a:xfrm>
          <a:prstGeom prst="roundRect">
            <a:avLst>
              <a:gd name="adj" fmla="val 8896"/>
            </a:avLst>
          </a:prstGeom>
        </p:spPr>
        <p:txBody>
          <a:bodyPr/>
          <a:lstStyle>
            <a:lvl1pPr marL="0" indent="0">
              <a:buNone/>
              <a:defRPr/>
            </a:lvl1pPr>
          </a:lstStyle>
          <a:p>
            <a:endParaRPr lang="en-US"/>
          </a:p>
        </p:txBody>
      </p:sp>
      <p:sp>
        <p:nvSpPr>
          <p:cNvPr id="265" name="Picture Placeholder 6"/>
          <p:cNvSpPr>
            <a:spLocks noGrp="1"/>
          </p:cNvSpPr>
          <p:nvPr>
            <p:ph type="pic" sz="quarter" idx="15"/>
          </p:nvPr>
        </p:nvSpPr>
        <p:spPr>
          <a:xfrm>
            <a:off x="8206347" y="1263270"/>
            <a:ext cx="3099412" cy="3657599"/>
          </a:xfrm>
          <a:prstGeom prst="roundRect">
            <a:avLst>
              <a:gd name="adj" fmla="val 8896"/>
            </a:avLst>
          </a:prstGeom>
        </p:spPr>
        <p:txBody>
          <a:bodyPr/>
          <a:lstStyle>
            <a:lvl1pPr marL="0" indent="0">
              <a:buNone/>
              <a:defRPr/>
            </a:lvl1pPr>
          </a:lstStyle>
          <a:p>
            <a:endParaRPr lang="en-US"/>
          </a:p>
        </p:txBody>
      </p:sp>
    </p:spTree>
    <p:custDataLst>
      <p:tags r:id="rId1"/>
    </p:custDataLst>
    <p:extLst>
      <p:ext uri="{BB962C8B-B14F-4D97-AF65-F5344CB8AC3E}">
        <p14:creationId xmlns:p14="http://schemas.microsoft.com/office/powerpoint/2010/main" val="23326116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Rectangle 11"/>
          <p:cNvSpPr>
            <a:spLocks noGrp="1" noChangeArrowheads="1"/>
          </p:cNvSpPr>
          <p:nvPr>
            <p:ph type="sldNum" sz="quarter" idx="10"/>
          </p:nvPr>
        </p:nvSpPr>
        <p:spPr>
          <a:xfrm>
            <a:off x="8610600" y="6356350"/>
            <a:ext cx="2743200" cy="365125"/>
          </a:xfrm>
          <a:prstGeom prst="rect">
            <a:avLst/>
          </a:prstGeom>
          <a:ln/>
        </p:spPr>
        <p:txBody>
          <a:bodyPr/>
          <a:lstStyle>
            <a:lvl1pPr>
              <a:defRPr/>
            </a:lvl1pPr>
          </a:lstStyle>
          <a:p>
            <a:pPr>
              <a:defRPr/>
            </a:pPr>
            <a:fld id="{5F3EBC30-7403-4DA8-9F79-8F399EE83E67}" type="slidenum">
              <a:rPr lang="en-US"/>
              <a:pPr>
                <a:defRPr/>
              </a:pPr>
              <a:t>‹#›</a:t>
            </a:fld>
            <a:endParaRPr lang="en-US"/>
          </a:p>
        </p:txBody>
      </p:sp>
    </p:spTree>
    <p:extLst>
      <p:ext uri="{BB962C8B-B14F-4D97-AF65-F5344CB8AC3E}">
        <p14:creationId xmlns:p14="http://schemas.microsoft.com/office/powerpoint/2010/main" val="23972063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31DB4-3C25-4874-872F-5B18DC2DFC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DAE95B-4902-4EC4-8745-701209756DBB}"/>
              </a:ext>
            </a:extLst>
          </p:cNvPr>
          <p:cNvSpPr>
            <a:spLocks noGrp="1"/>
          </p:cNvSpPr>
          <p:nvPr>
            <p:ph type="dt" sz="half" idx="10"/>
          </p:nvPr>
        </p:nvSpPr>
        <p:spPr/>
        <p:txBody>
          <a:bodyPr/>
          <a:lstStyle/>
          <a:p>
            <a:fld id="{2C4F6999-5DDF-4287-9EA5-CAFE25F05366}" type="datetimeFigureOut">
              <a:rPr lang="en-US" smtClean="0"/>
              <a:t>6/23/2022</a:t>
            </a:fld>
            <a:endParaRPr lang="en-US"/>
          </a:p>
        </p:txBody>
      </p:sp>
      <p:sp>
        <p:nvSpPr>
          <p:cNvPr id="4" name="Footer Placeholder 3">
            <a:extLst>
              <a:ext uri="{FF2B5EF4-FFF2-40B4-BE49-F238E27FC236}">
                <a16:creationId xmlns:a16="http://schemas.microsoft.com/office/drawing/2014/main" id="{E4B3A210-3FC0-445A-BC99-90508EC2CF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DFA6B8-CC1E-485A-931D-030C054B8A61}"/>
              </a:ext>
            </a:extLst>
          </p:cNvPr>
          <p:cNvSpPr>
            <a:spLocks noGrp="1"/>
          </p:cNvSpPr>
          <p:nvPr>
            <p:ph type="sldNum" sz="quarter" idx="12"/>
          </p:nvPr>
        </p:nvSpPr>
        <p:spPr/>
        <p:txBody>
          <a:bodyPr/>
          <a:lstStyle/>
          <a:p>
            <a:fld id="{23513AFE-0386-4E06-AA9B-EE91C72109A1}" type="slidenum">
              <a:rPr lang="en-US" smtClean="0"/>
              <a:t>‹#›</a:t>
            </a:fld>
            <a:endParaRPr lang="en-US"/>
          </a:p>
        </p:txBody>
      </p:sp>
    </p:spTree>
    <p:extLst>
      <p:ext uri="{BB962C8B-B14F-4D97-AF65-F5344CB8AC3E}">
        <p14:creationId xmlns:p14="http://schemas.microsoft.com/office/powerpoint/2010/main" val="19299199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Rectangle 11"/>
          <p:cNvSpPr>
            <a:spLocks noGrp="1" noChangeArrowheads="1"/>
          </p:cNvSpPr>
          <p:nvPr>
            <p:ph type="sldNum" sz="quarter" idx="10"/>
          </p:nvPr>
        </p:nvSpPr>
        <p:spPr>
          <a:xfrm>
            <a:off x="8610600" y="6356350"/>
            <a:ext cx="2743200" cy="365125"/>
          </a:xfrm>
          <a:prstGeom prst="rect">
            <a:avLst/>
          </a:prstGeom>
          <a:ln/>
        </p:spPr>
        <p:txBody>
          <a:bodyPr/>
          <a:lstStyle>
            <a:lvl1pPr>
              <a:defRPr/>
            </a:lvl1pPr>
          </a:lstStyle>
          <a:p>
            <a:pPr>
              <a:defRPr/>
            </a:pPr>
            <a:fld id="{5F3EBC30-7403-4DA8-9F79-8F399EE83E67}" type="slidenum">
              <a:rPr lang="en-US"/>
              <a:pPr>
                <a:defRPr/>
              </a:pPr>
              <a:t>‹#›</a:t>
            </a:fld>
            <a:endParaRPr lang="en-US"/>
          </a:p>
        </p:txBody>
      </p:sp>
    </p:spTree>
    <p:extLst>
      <p:ext uri="{BB962C8B-B14F-4D97-AF65-F5344CB8AC3E}">
        <p14:creationId xmlns:p14="http://schemas.microsoft.com/office/powerpoint/2010/main" val="393325932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Rectangle 11"/>
          <p:cNvSpPr>
            <a:spLocks noGrp="1" noChangeArrowheads="1"/>
          </p:cNvSpPr>
          <p:nvPr>
            <p:ph type="sldNum" sz="quarter" idx="10"/>
          </p:nvPr>
        </p:nvSpPr>
        <p:spPr>
          <a:xfrm>
            <a:off x="8610600" y="6356350"/>
            <a:ext cx="2743200" cy="365125"/>
          </a:xfrm>
          <a:prstGeom prst="rect">
            <a:avLst/>
          </a:prstGeom>
          <a:ln/>
        </p:spPr>
        <p:txBody>
          <a:bodyPr/>
          <a:lstStyle>
            <a:lvl1pPr>
              <a:defRPr/>
            </a:lvl1pPr>
          </a:lstStyle>
          <a:p>
            <a:pPr>
              <a:defRPr/>
            </a:pPr>
            <a:fld id="{5F3EBC30-7403-4DA8-9F79-8F399EE83E67}" type="slidenum">
              <a:rPr lang="en-US"/>
              <a:pPr>
                <a:defRPr/>
              </a:pPr>
              <a:t>‹#›</a:t>
            </a:fld>
            <a:endParaRPr lang="en-US"/>
          </a:p>
        </p:txBody>
      </p:sp>
    </p:spTree>
    <p:extLst>
      <p:ext uri="{BB962C8B-B14F-4D97-AF65-F5344CB8AC3E}">
        <p14:creationId xmlns:p14="http://schemas.microsoft.com/office/powerpoint/2010/main" val="338137619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Rectangle 11"/>
          <p:cNvSpPr>
            <a:spLocks noGrp="1" noChangeArrowheads="1"/>
          </p:cNvSpPr>
          <p:nvPr>
            <p:ph type="sldNum" sz="quarter" idx="10"/>
          </p:nvPr>
        </p:nvSpPr>
        <p:spPr>
          <a:xfrm>
            <a:off x="8610600" y="6356350"/>
            <a:ext cx="2743200" cy="365125"/>
          </a:xfrm>
          <a:prstGeom prst="rect">
            <a:avLst/>
          </a:prstGeom>
          <a:ln/>
        </p:spPr>
        <p:txBody>
          <a:bodyPr/>
          <a:lstStyle>
            <a:lvl1pPr>
              <a:defRPr/>
            </a:lvl1pPr>
          </a:lstStyle>
          <a:p>
            <a:pPr>
              <a:defRPr/>
            </a:pPr>
            <a:fld id="{5F3EBC30-7403-4DA8-9F79-8F399EE83E67}" type="slidenum">
              <a:rPr lang="en-US"/>
              <a:pPr>
                <a:defRPr/>
              </a:pPr>
              <a:t>‹#›</a:t>
            </a:fld>
            <a:endParaRPr lang="en-US"/>
          </a:p>
        </p:txBody>
      </p:sp>
    </p:spTree>
    <p:custDataLst>
      <p:tags r:id="rId1"/>
    </p:custDataLst>
    <p:extLst>
      <p:ext uri="{BB962C8B-B14F-4D97-AF65-F5344CB8AC3E}">
        <p14:creationId xmlns:p14="http://schemas.microsoft.com/office/powerpoint/2010/main" val="148721276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Rectangle 11"/>
          <p:cNvSpPr>
            <a:spLocks noGrp="1" noChangeArrowheads="1"/>
          </p:cNvSpPr>
          <p:nvPr>
            <p:ph type="sldNum" sz="quarter" idx="10"/>
          </p:nvPr>
        </p:nvSpPr>
        <p:spPr>
          <a:xfrm>
            <a:off x="8610600" y="6356350"/>
            <a:ext cx="2743200" cy="365125"/>
          </a:xfrm>
          <a:prstGeom prst="rect">
            <a:avLst/>
          </a:prstGeom>
          <a:ln/>
        </p:spPr>
        <p:txBody>
          <a:bodyPr/>
          <a:lstStyle>
            <a:lvl1pPr>
              <a:defRPr/>
            </a:lvl1pPr>
          </a:lstStyle>
          <a:p>
            <a:pPr>
              <a:defRPr/>
            </a:pPr>
            <a:fld id="{5F3EBC30-7403-4DA8-9F79-8F399EE83E67}" type="slidenum">
              <a:rPr lang="en-US"/>
              <a:pPr>
                <a:defRPr/>
              </a:pPr>
              <a:t>‹#›</a:t>
            </a:fld>
            <a:endParaRPr lang="en-US"/>
          </a:p>
        </p:txBody>
      </p:sp>
    </p:spTree>
    <p:custDataLst>
      <p:tags r:id="rId1"/>
    </p:custDataLst>
    <p:extLst>
      <p:ext uri="{BB962C8B-B14F-4D97-AF65-F5344CB8AC3E}">
        <p14:creationId xmlns:p14="http://schemas.microsoft.com/office/powerpoint/2010/main" val="325578722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Rectangle 11"/>
          <p:cNvSpPr>
            <a:spLocks noGrp="1" noChangeArrowheads="1"/>
          </p:cNvSpPr>
          <p:nvPr>
            <p:ph type="sldNum" sz="quarter" idx="10"/>
          </p:nvPr>
        </p:nvSpPr>
        <p:spPr>
          <a:xfrm>
            <a:off x="8610600" y="6356350"/>
            <a:ext cx="2743200" cy="365125"/>
          </a:xfrm>
          <a:prstGeom prst="rect">
            <a:avLst/>
          </a:prstGeom>
          <a:ln/>
        </p:spPr>
        <p:txBody>
          <a:bodyPr/>
          <a:lstStyle>
            <a:lvl1pPr>
              <a:defRPr/>
            </a:lvl1pPr>
          </a:lstStyle>
          <a:p>
            <a:pPr>
              <a:defRPr/>
            </a:pPr>
            <a:fld id="{5F3EBC30-7403-4DA8-9F79-8F399EE83E67}" type="slidenum">
              <a:rPr lang="en-US"/>
              <a:pPr>
                <a:defRPr/>
              </a:pPr>
              <a:t>‹#›</a:t>
            </a:fld>
            <a:endParaRPr lang="en-US"/>
          </a:p>
        </p:txBody>
      </p:sp>
    </p:spTree>
    <p:custDataLst>
      <p:tags r:id="rId1"/>
    </p:custDataLst>
    <p:extLst>
      <p:ext uri="{BB962C8B-B14F-4D97-AF65-F5344CB8AC3E}">
        <p14:creationId xmlns:p14="http://schemas.microsoft.com/office/powerpoint/2010/main" val="17543520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C4BB07-ECD2-4904-A21F-9A764C7D9977}"/>
              </a:ext>
            </a:extLst>
          </p:cNvPr>
          <p:cNvSpPr>
            <a:spLocks noGrp="1"/>
          </p:cNvSpPr>
          <p:nvPr>
            <p:ph type="dt" sz="half" idx="10"/>
          </p:nvPr>
        </p:nvSpPr>
        <p:spPr/>
        <p:txBody>
          <a:bodyPr/>
          <a:lstStyle/>
          <a:p>
            <a:fld id="{2C4F6999-5DDF-4287-9EA5-CAFE25F05366}" type="datetimeFigureOut">
              <a:rPr lang="en-US" smtClean="0"/>
              <a:t>6/23/2022</a:t>
            </a:fld>
            <a:endParaRPr lang="en-US"/>
          </a:p>
        </p:txBody>
      </p:sp>
      <p:sp>
        <p:nvSpPr>
          <p:cNvPr id="3" name="Footer Placeholder 2">
            <a:extLst>
              <a:ext uri="{FF2B5EF4-FFF2-40B4-BE49-F238E27FC236}">
                <a16:creationId xmlns:a16="http://schemas.microsoft.com/office/drawing/2014/main" id="{B78F46A0-4320-4075-ACFA-AB2206C555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834FDC-F8A2-44C5-BB73-677940D2E06F}"/>
              </a:ext>
            </a:extLst>
          </p:cNvPr>
          <p:cNvSpPr>
            <a:spLocks noGrp="1"/>
          </p:cNvSpPr>
          <p:nvPr>
            <p:ph type="sldNum" sz="quarter" idx="12"/>
          </p:nvPr>
        </p:nvSpPr>
        <p:spPr/>
        <p:txBody>
          <a:bodyPr/>
          <a:lstStyle/>
          <a:p>
            <a:fld id="{23513AFE-0386-4E06-AA9B-EE91C72109A1}" type="slidenum">
              <a:rPr lang="en-US" smtClean="0"/>
              <a:t>‹#›</a:t>
            </a:fld>
            <a:endParaRPr lang="en-US"/>
          </a:p>
        </p:txBody>
      </p:sp>
    </p:spTree>
    <p:extLst>
      <p:ext uri="{BB962C8B-B14F-4D97-AF65-F5344CB8AC3E}">
        <p14:creationId xmlns:p14="http://schemas.microsoft.com/office/powerpoint/2010/main" val="3266779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4D5BC-30C4-476C-A08B-B67634D0AE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446A1F-C078-4DCB-A921-D43C8BE03B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E8DAB1-E199-4D1E-92B1-BF7458BB11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D8474A-F5DD-4615-8254-80CC67172F91}"/>
              </a:ext>
            </a:extLst>
          </p:cNvPr>
          <p:cNvSpPr>
            <a:spLocks noGrp="1"/>
          </p:cNvSpPr>
          <p:nvPr>
            <p:ph type="dt" sz="half" idx="10"/>
          </p:nvPr>
        </p:nvSpPr>
        <p:spPr/>
        <p:txBody>
          <a:bodyPr/>
          <a:lstStyle/>
          <a:p>
            <a:fld id="{2C4F6999-5DDF-4287-9EA5-CAFE25F05366}" type="datetimeFigureOut">
              <a:rPr lang="en-US" smtClean="0"/>
              <a:t>6/23/2022</a:t>
            </a:fld>
            <a:endParaRPr lang="en-US"/>
          </a:p>
        </p:txBody>
      </p:sp>
      <p:sp>
        <p:nvSpPr>
          <p:cNvPr id="6" name="Footer Placeholder 5">
            <a:extLst>
              <a:ext uri="{FF2B5EF4-FFF2-40B4-BE49-F238E27FC236}">
                <a16:creationId xmlns:a16="http://schemas.microsoft.com/office/drawing/2014/main" id="{EF6E379B-2665-4709-89BF-146FEEBC0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F34307-D67C-4624-B758-3AE55D25283C}"/>
              </a:ext>
            </a:extLst>
          </p:cNvPr>
          <p:cNvSpPr>
            <a:spLocks noGrp="1"/>
          </p:cNvSpPr>
          <p:nvPr>
            <p:ph type="sldNum" sz="quarter" idx="12"/>
          </p:nvPr>
        </p:nvSpPr>
        <p:spPr/>
        <p:txBody>
          <a:bodyPr/>
          <a:lstStyle/>
          <a:p>
            <a:fld id="{23513AFE-0386-4E06-AA9B-EE91C72109A1}" type="slidenum">
              <a:rPr lang="en-US" smtClean="0"/>
              <a:t>‹#›</a:t>
            </a:fld>
            <a:endParaRPr lang="en-US"/>
          </a:p>
        </p:txBody>
      </p:sp>
    </p:spTree>
    <p:extLst>
      <p:ext uri="{BB962C8B-B14F-4D97-AF65-F5344CB8AC3E}">
        <p14:creationId xmlns:p14="http://schemas.microsoft.com/office/powerpoint/2010/main" val="843077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8EEB-920F-4EFA-B277-B0821B6AC1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A1804D-B444-4945-80D6-3736494E75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9FC55F-5AF2-4B52-9B4F-0D7A625A24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296E9F-7A1F-4E14-B688-E9B3A3357DB7}"/>
              </a:ext>
            </a:extLst>
          </p:cNvPr>
          <p:cNvSpPr>
            <a:spLocks noGrp="1"/>
          </p:cNvSpPr>
          <p:nvPr>
            <p:ph type="dt" sz="half" idx="10"/>
          </p:nvPr>
        </p:nvSpPr>
        <p:spPr/>
        <p:txBody>
          <a:bodyPr/>
          <a:lstStyle/>
          <a:p>
            <a:fld id="{2C4F6999-5DDF-4287-9EA5-CAFE25F05366}" type="datetimeFigureOut">
              <a:rPr lang="en-US" smtClean="0"/>
              <a:t>6/23/2022</a:t>
            </a:fld>
            <a:endParaRPr lang="en-US"/>
          </a:p>
        </p:txBody>
      </p:sp>
      <p:sp>
        <p:nvSpPr>
          <p:cNvPr id="6" name="Footer Placeholder 5">
            <a:extLst>
              <a:ext uri="{FF2B5EF4-FFF2-40B4-BE49-F238E27FC236}">
                <a16:creationId xmlns:a16="http://schemas.microsoft.com/office/drawing/2014/main" id="{DD903AAB-2D00-4465-A502-182D6605F9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5E6FDD-419F-43F1-A18E-43CE88777A2B}"/>
              </a:ext>
            </a:extLst>
          </p:cNvPr>
          <p:cNvSpPr>
            <a:spLocks noGrp="1"/>
          </p:cNvSpPr>
          <p:nvPr>
            <p:ph type="sldNum" sz="quarter" idx="12"/>
          </p:nvPr>
        </p:nvSpPr>
        <p:spPr/>
        <p:txBody>
          <a:bodyPr/>
          <a:lstStyle/>
          <a:p>
            <a:fld id="{23513AFE-0386-4E06-AA9B-EE91C72109A1}" type="slidenum">
              <a:rPr lang="en-US" smtClean="0"/>
              <a:t>‹#›</a:t>
            </a:fld>
            <a:endParaRPr lang="en-US"/>
          </a:p>
        </p:txBody>
      </p:sp>
    </p:spTree>
    <p:extLst>
      <p:ext uri="{BB962C8B-B14F-4D97-AF65-F5344CB8AC3E}">
        <p14:creationId xmlns:p14="http://schemas.microsoft.com/office/powerpoint/2010/main" val="3316182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tags" Target="../tags/tag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theme" Target="../theme/theme3.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tags" Target="../tags/tag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1EFA61-0451-4C15-8DF2-CEB30B8D27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E087D6-D9DC-4875-8801-56FE1F693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0EE1A0-80F5-4FFD-8027-486F90740C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4F6999-5DDF-4287-9EA5-CAFE25F05366}" type="datetimeFigureOut">
              <a:rPr lang="en-US" smtClean="0"/>
              <a:t>6/23/2022</a:t>
            </a:fld>
            <a:endParaRPr lang="en-US"/>
          </a:p>
        </p:txBody>
      </p:sp>
      <p:sp>
        <p:nvSpPr>
          <p:cNvPr id="5" name="Footer Placeholder 4">
            <a:extLst>
              <a:ext uri="{FF2B5EF4-FFF2-40B4-BE49-F238E27FC236}">
                <a16:creationId xmlns:a16="http://schemas.microsoft.com/office/drawing/2014/main" id="{7EB7B5A1-495D-453B-B518-2A2735A2A1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FB5EEA-9DAB-4664-B35D-B3289937ED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513AFE-0386-4E06-AA9B-EE91C72109A1}" type="slidenum">
              <a:rPr lang="en-US" smtClean="0"/>
              <a:t>‹#›</a:t>
            </a:fld>
            <a:endParaRPr lang="en-US"/>
          </a:p>
        </p:txBody>
      </p:sp>
    </p:spTree>
    <p:extLst>
      <p:ext uri="{BB962C8B-B14F-4D97-AF65-F5344CB8AC3E}">
        <p14:creationId xmlns:p14="http://schemas.microsoft.com/office/powerpoint/2010/main" val="37109647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77724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228725"/>
            <a:ext cx="10515600" cy="49482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28"/>
    </p:custDataLst>
    <p:extLst>
      <p:ext uri="{BB962C8B-B14F-4D97-AF65-F5344CB8AC3E}">
        <p14:creationId xmlns:p14="http://schemas.microsoft.com/office/powerpoint/2010/main" val="27915896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Lst>
  <p:hf hdr="0" ftr="0" dt="0"/>
  <p:txStyles>
    <p:titleStyle>
      <a:lvl1pPr algn="l" defTabSz="685800" rtl="0" eaLnBrk="1" latinLnBrk="0" hangingPunct="1">
        <a:lnSpc>
          <a:spcPct val="90000"/>
        </a:lnSpc>
        <a:spcBef>
          <a:spcPct val="0"/>
        </a:spcBef>
        <a:buNone/>
        <a:defRPr sz="2700" b="1" kern="1200">
          <a:solidFill>
            <a:srgbClr val="006699"/>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Clr>
          <a:schemeClr val="accent3">
            <a:lumMod val="75000"/>
          </a:schemeClr>
        </a:buClr>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3">
            <a:lumMod val="75000"/>
          </a:schemeClr>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lumMod val="75000"/>
          </a:schemeClr>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lumMod val="75000"/>
          </a:schemeClr>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lumMod val="75000"/>
          </a:schemeClr>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77724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228725"/>
            <a:ext cx="10515600" cy="49482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27"/>
    </p:custDataLst>
    <p:extLst>
      <p:ext uri="{BB962C8B-B14F-4D97-AF65-F5344CB8AC3E}">
        <p14:creationId xmlns:p14="http://schemas.microsoft.com/office/powerpoint/2010/main" val="324840338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hdr="0" ftr="0" dt="0"/>
  <p:txStyles>
    <p:titleStyle>
      <a:lvl1pPr algn="l" defTabSz="685800" rtl="0" eaLnBrk="1" latinLnBrk="0" hangingPunct="1">
        <a:lnSpc>
          <a:spcPct val="90000"/>
        </a:lnSpc>
        <a:spcBef>
          <a:spcPct val="0"/>
        </a:spcBef>
        <a:buNone/>
        <a:defRPr sz="2700" b="1" kern="1200">
          <a:solidFill>
            <a:srgbClr val="006699"/>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Clr>
          <a:schemeClr val="accent3">
            <a:lumMod val="75000"/>
          </a:schemeClr>
        </a:buClr>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3">
            <a:lumMod val="75000"/>
          </a:schemeClr>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lumMod val="75000"/>
          </a:schemeClr>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lumMod val="75000"/>
          </a:schemeClr>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lumMod val="75000"/>
          </a:schemeClr>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43.xml"/><Relationship Id="rId1" Type="http://schemas.openxmlformats.org/officeDocument/2006/relationships/tags" Target="../tags/tag28.xml"/><Relationship Id="rId6" Type="http://schemas.openxmlformats.org/officeDocument/2006/relationships/image" Target="../media/image2.jpg"/><Relationship Id="rId5" Type="http://schemas.openxmlformats.org/officeDocument/2006/relationships/hyperlink" Target="https://www.linkedin.com/in/prashantprofile/"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notesSlide" Target="../notesSlides/notesSlide8.xml"/><Relationship Id="rId21" Type="http://schemas.openxmlformats.org/officeDocument/2006/relationships/image" Target="../media/image29.svg"/><Relationship Id="rId7" Type="http://schemas.openxmlformats.org/officeDocument/2006/relationships/image" Target="../media/image15.svg"/><Relationship Id="rId12" Type="http://schemas.openxmlformats.org/officeDocument/2006/relationships/image" Target="../media/image20.png"/><Relationship Id="rId17" Type="http://schemas.openxmlformats.org/officeDocument/2006/relationships/image" Target="../media/image25.svg"/><Relationship Id="rId25" Type="http://schemas.openxmlformats.org/officeDocument/2006/relationships/image" Target="../media/image33.svg"/><Relationship Id="rId2" Type="http://schemas.openxmlformats.org/officeDocument/2006/relationships/slideLayout" Target="../slideLayouts/slideLayout43.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tags" Target="../tags/tag32.xml"/><Relationship Id="rId6" Type="http://schemas.openxmlformats.org/officeDocument/2006/relationships/image" Target="../media/image14.png"/><Relationship Id="rId11" Type="http://schemas.openxmlformats.org/officeDocument/2006/relationships/image" Target="../media/image19.svg"/><Relationship Id="rId24" Type="http://schemas.openxmlformats.org/officeDocument/2006/relationships/image" Target="../media/image32.png"/><Relationship Id="rId5" Type="http://schemas.openxmlformats.org/officeDocument/2006/relationships/image" Target="../media/image13.svg"/><Relationship Id="rId15" Type="http://schemas.openxmlformats.org/officeDocument/2006/relationships/image" Target="../media/image23.svg"/><Relationship Id="rId23" Type="http://schemas.openxmlformats.org/officeDocument/2006/relationships/image" Target="../media/image31.svg"/><Relationship Id="rId28" Type="http://schemas.openxmlformats.org/officeDocument/2006/relationships/comments" Target="../comments/comment1.xml"/><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3.xml"/><Relationship Id="rId1" Type="http://schemas.openxmlformats.org/officeDocument/2006/relationships/tags" Target="../tags/tag33.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3.xml"/><Relationship Id="rId1" Type="http://schemas.openxmlformats.org/officeDocument/2006/relationships/tags" Target="../tags/tag34.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3.xml"/><Relationship Id="rId1" Type="http://schemas.openxmlformats.org/officeDocument/2006/relationships/tags" Target="../tags/tag35.xml"/><Relationship Id="rId4" Type="http://schemas.openxmlformats.org/officeDocument/2006/relationships/image" Target="../media/image39.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3.xml"/><Relationship Id="rId1" Type="http://schemas.openxmlformats.org/officeDocument/2006/relationships/tags" Target="../tags/tag36.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3.xml"/><Relationship Id="rId1" Type="http://schemas.openxmlformats.org/officeDocument/2006/relationships/tags" Target="../tags/tag37.xml"/><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3.xml"/><Relationship Id="rId1" Type="http://schemas.openxmlformats.org/officeDocument/2006/relationships/tags" Target="../tags/tag38.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44.xml"/><Relationship Id="rId6" Type="http://schemas.openxmlformats.org/officeDocument/2006/relationships/image" Target="../media/image47.png"/><Relationship Id="rId5" Type="http://schemas.openxmlformats.org/officeDocument/2006/relationships/image" Target="../media/image46.emf"/><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3.xml"/><Relationship Id="rId1" Type="http://schemas.openxmlformats.org/officeDocument/2006/relationships/tags" Target="../tags/tag39.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3.xml"/><Relationship Id="rId1" Type="http://schemas.openxmlformats.org/officeDocument/2006/relationships/tags" Target="../tags/tag4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18" Type="http://schemas.openxmlformats.org/officeDocument/2006/relationships/image" Target="../media/image70.png"/><Relationship Id="rId26" Type="http://schemas.openxmlformats.org/officeDocument/2006/relationships/image" Target="../media/image78.png"/><Relationship Id="rId3" Type="http://schemas.openxmlformats.org/officeDocument/2006/relationships/notesSlide" Target="../notesSlides/notesSlide22.xml"/><Relationship Id="rId21" Type="http://schemas.openxmlformats.org/officeDocument/2006/relationships/image" Target="../media/image73.svg"/><Relationship Id="rId7" Type="http://schemas.openxmlformats.org/officeDocument/2006/relationships/image" Target="../media/image59.svg"/><Relationship Id="rId12" Type="http://schemas.openxmlformats.org/officeDocument/2006/relationships/image" Target="../media/image64.png"/><Relationship Id="rId17" Type="http://schemas.openxmlformats.org/officeDocument/2006/relationships/image" Target="../media/image69.svg"/><Relationship Id="rId25" Type="http://schemas.openxmlformats.org/officeDocument/2006/relationships/image" Target="../media/image77.svg"/><Relationship Id="rId2" Type="http://schemas.openxmlformats.org/officeDocument/2006/relationships/slideLayout" Target="../slideLayouts/slideLayout43.xml"/><Relationship Id="rId16" Type="http://schemas.openxmlformats.org/officeDocument/2006/relationships/image" Target="../media/image68.png"/><Relationship Id="rId20" Type="http://schemas.openxmlformats.org/officeDocument/2006/relationships/image" Target="../media/image72.png"/><Relationship Id="rId29" Type="http://schemas.openxmlformats.org/officeDocument/2006/relationships/image" Target="../media/image81.svg"/><Relationship Id="rId1" Type="http://schemas.openxmlformats.org/officeDocument/2006/relationships/tags" Target="../tags/tag41.xml"/><Relationship Id="rId6" Type="http://schemas.openxmlformats.org/officeDocument/2006/relationships/image" Target="../media/image58.png"/><Relationship Id="rId11" Type="http://schemas.openxmlformats.org/officeDocument/2006/relationships/image" Target="../media/image63.svg"/><Relationship Id="rId24" Type="http://schemas.openxmlformats.org/officeDocument/2006/relationships/image" Target="../media/image76.png"/><Relationship Id="rId5" Type="http://schemas.openxmlformats.org/officeDocument/2006/relationships/image" Target="../media/image57.svg"/><Relationship Id="rId15" Type="http://schemas.openxmlformats.org/officeDocument/2006/relationships/image" Target="../media/image67.svg"/><Relationship Id="rId23" Type="http://schemas.openxmlformats.org/officeDocument/2006/relationships/image" Target="../media/image75.svg"/><Relationship Id="rId28" Type="http://schemas.openxmlformats.org/officeDocument/2006/relationships/image" Target="../media/image80.png"/><Relationship Id="rId10" Type="http://schemas.openxmlformats.org/officeDocument/2006/relationships/image" Target="../media/image62.png"/><Relationship Id="rId19" Type="http://schemas.openxmlformats.org/officeDocument/2006/relationships/image" Target="../media/image71.svg"/><Relationship Id="rId31" Type="http://schemas.openxmlformats.org/officeDocument/2006/relationships/image" Target="../media/image83.svg"/><Relationship Id="rId4" Type="http://schemas.openxmlformats.org/officeDocument/2006/relationships/image" Target="../media/image56.png"/><Relationship Id="rId9" Type="http://schemas.openxmlformats.org/officeDocument/2006/relationships/image" Target="../media/image61.svg"/><Relationship Id="rId14" Type="http://schemas.openxmlformats.org/officeDocument/2006/relationships/image" Target="../media/image66.png"/><Relationship Id="rId22" Type="http://schemas.openxmlformats.org/officeDocument/2006/relationships/image" Target="../media/image74.png"/><Relationship Id="rId27" Type="http://schemas.openxmlformats.org/officeDocument/2006/relationships/image" Target="../media/image79.svg"/><Relationship Id="rId30"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3.xml"/><Relationship Id="rId1" Type="http://schemas.openxmlformats.org/officeDocument/2006/relationships/tags" Target="../tags/tag42.xml"/><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3.xml"/><Relationship Id="rId1" Type="http://schemas.openxmlformats.org/officeDocument/2006/relationships/tags" Target="../tags/tag44.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43.xml"/><Relationship Id="rId1" Type="http://schemas.openxmlformats.org/officeDocument/2006/relationships/tags" Target="../tags/tag45.xml"/><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7.xml"/><Relationship Id="rId1" Type="http://schemas.openxmlformats.org/officeDocument/2006/relationships/tags" Target="../tags/tag46.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3.xml"/><Relationship Id="rId1" Type="http://schemas.openxmlformats.org/officeDocument/2006/relationships/tags" Target="../tags/tag29.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7.xml"/><Relationship Id="rId1" Type="http://schemas.openxmlformats.org/officeDocument/2006/relationships/tags" Target="../tags/tag47.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5.xml"/><Relationship Id="rId1" Type="http://schemas.openxmlformats.org/officeDocument/2006/relationships/tags" Target="../tags/tag4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7.xml"/><Relationship Id="rId1" Type="http://schemas.openxmlformats.org/officeDocument/2006/relationships/tags" Target="../tags/tag49.xml"/><Relationship Id="rId5" Type="http://schemas.microsoft.com/office/2007/relationships/hdphoto" Target="../media/hdphoto1.wdp"/><Relationship Id="rId4"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3.xml"/><Relationship Id="rId1" Type="http://schemas.openxmlformats.org/officeDocument/2006/relationships/tags" Target="../tags/tag30.xml"/><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3.xml"/><Relationship Id="rId1" Type="http://schemas.openxmlformats.org/officeDocument/2006/relationships/tags" Target="../tags/tag3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BD9294B-6941-42E9-A2C1-036F9656067C}"/>
              </a:ext>
            </a:extLst>
          </p:cNvPr>
          <p:cNvSpPr/>
          <p:nvPr/>
        </p:nvSpPr>
        <p:spPr>
          <a:xfrm>
            <a:off x="0" y="-19665"/>
            <a:ext cx="8358809" cy="3080917"/>
          </a:xfrm>
          <a:prstGeom prst="flowChartDocumen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rPr>
              <a:t>Countering Cyber Sabotage: Introducing the  Consequence-driven Cyber-informed Engineering (CCE) Methodology</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400" dirty="0">
              <a:solidFill>
                <a:srgbClr val="FFFFFF"/>
              </a:solidFill>
              <a:latin typeface="Arial" panose="020B0604020202020204"/>
            </a:endParaRPr>
          </a:p>
        </p:txBody>
      </p:sp>
      <p:pic>
        <p:nvPicPr>
          <p:cNvPr id="3" name="Picture 5">
            <a:extLst>
              <a:ext uri="{FF2B5EF4-FFF2-40B4-BE49-F238E27FC236}">
                <a16:creationId xmlns:a16="http://schemas.microsoft.com/office/drawing/2014/main" id="{6DD738F5-00BA-4592-A333-5254AE4C78B9}"/>
              </a:ext>
            </a:extLst>
          </p:cNvPr>
          <p:cNvPicPr>
            <a:picLocks noChangeAspect="1"/>
          </p:cNvPicPr>
          <p:nvPr/>
        </p:nvPicPr>
        <p:blipFill>
          <a:blip r:embed="rId4"/>
          <a:stretch>
            <a:fillRect/>
          </a:stretch>
        </p:blipFill>
        <p:spPr>
          <a:xfrm>
            <a:off x="7748412" y="2494999"/>
            <a:ext cx="3981822" cy="3905802"/>
          </a:xfrm>
          <a:prstGeom prst="rect">
            <a:avLst/>
          </a:prstGeom>
        </p:spPr>
      </p:pic>
      <p:sp>
        <p:nvSpPr>
          <p:cNvPr id="5" name="TextBox 4">
            <a:extLst>
              <a:ext uri="{FF2B5EF4-FFF2-40B4-BE49-F238E27FC236}">
                <a16:creationId xmlns:a16="http://schemas.microsoft.com/office/drawing/2014/main" id="{3DBC9A34-1DC6-4645-B8C9-62A7DDA3B0F8}"/>
              </a:ext>
            </a:extLst>
          </p:cNvPr>
          <p:cNvSpPr txBox="1"/>
          <p:nvPr/>
        </p:nvSpPr>
        <p:spPr>
          <a:xfrm>
            <a:off x="193964" y="5074287"/>
            <a:ext cx="9611927" cy="1738938"/>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800" dirty="0">
                <a:latin typeface="Arial" panose="020B0604020202020204"/>
              </a:rPr>
              <a:t>Prashant   Andrew </a:t>
            </a:r>
            <a:r>
              <a:rPr lang="en-US" sz="1800" dirty="0" err="1">
                <a:latin typeface="Arial" panose="020B0604020202020204"/>
              </a:rPr>
              <a:t>Bochman</a:t>
            </a:r>
            <a:endParaRPr lang="en-US" sz="1800" dirty="0">
              <a:latin typeface="Arial" panose="020B0604020202020204"/>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B0F0"/>
              </a:solidFill>
              <a:effectLst/>
              <a:uLnTx/>
              <a:uFillTx/>
              <a:latin typeface="Arial" panose="020B0604020202020204"/>
              <a:ea typeface="+mn-ea"/>
              <a:cs typeface="+mn-cs"/>
              <a:hlinkClick r:id="rId5">
                <a:extLst>
                  <a:ext uri="{A12FA001-AC4F-418D-AE19-62706E023703}">
                    <ahyp:hlinkClr xmlns:ahyp="http://schemas.microsoft.com/office/drawing/2018/hyperlinkcolor" val="tx"/>
                  </a:ext>
                </a:extLst>
              </a:hlinkClick>
            </a:endParaRPr>
          </a:p>
          <a:p>
            <a:pPr marL="0" marR="0" lvl="0" indent="0" defTabSz="914400" rtl="0" eaLnBrk="1" fontAlgn="auto" latinLnBrk="0" hangingPunct="1">
              <a:lnSpc>
                <a:spcPct val="100000"/>
              </a:lnSpc>
              <a:spcBef>
                <a:spcPts val="0"/>
              </a:spcBef>
              <a:spcAft>
                <a:spcPts val="0"/>
              </a:spcAft>
              <a:buClrTx/>
              <a:buSzTx/>
              <a:buFontTx/>
              <a:buNone/>
              <a:tabLst/>
              <a:defRPr/>
            </a:pPr>
            <a:endParaRPr lang="en-US" sz="1000" dirty="0">
              <a:solidFill>
                <a:srgbClr val="00B0F0"/>
              </a:solidFill>
              <a:latin typeface="Arial" panose="020B0604020202020204"/>
              <a:hlinkClick r:id="rId5">
                <a:extLst>
                  <a:ext uri="{A12FA001-AC4F-418D-AE19-62706E023703}">
                    <ahyp:hlinkClr xmlns:ahyp="http://schemas.microsoft.com/office/drawing/2018/hyperlinkcolor" val="tx"/>
                  </a:ext>
                </a:extLst>
              </a:hlinkClick>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B0F0"/>
              </a:solidFill>
              <a:effectLst/>
              <a:uLnTx/>
              <a:uFillTx/>
              <a:latin typeface="Arial" panose="020B0604020202020204"/>
              <a:ea typeface="+mn-ea"/>
              <a:cs typeface="+mn-cs"/>
              <a:hlinkClick r:id="rId5">
                <a:extLst>
                  <a:ext uri="{A12FA001-AC4F-418D-AE19-62706E023703}">
                    <ahyp:hlinkClr xmlns:ahyp="http://schemas.microsoft.com/office/drawing/2018/hyperlinkcolor" val="tx"/>
                  </a:ext>
                </a:extLst>
              </a:hlinkClick>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B0F0"/>
              </a:solidFill>
              <a:effectLst/>
              <a:uLnTx/>
              <a:uFillTx/>
              <a:latin typeface="Arial" panose="020B0604020202020204"/>
              <a:ea typeface="+mn-ea"/>
              <a:cs typeface="+mn-cs"/>
              <a:hlinkClick r:id="rId5">
                <a:extLst>
                  <a:ext uri="{A12FA001-AC4F-418D-AE19-62706E023703}">
                    <ahyp:hlinkClr xmlns:ahyp="http://schemas.microsoft.com/office/drawing/2018/hyperlinkcolor" val="tx"/>
                  </a:ext>
                </a:extLst>
              </a:hlinkClick>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0" i="0" u="sng" strike="noStrike" kern="1200" cap="none" spc="0" normalizeH="0" baseline="0" noProof="0" dirty="0" err="1">
                <a:ln>
                  <a:noFill/>
                </a:ln>
                <a:solidFill>
                  <a:srgbClr val="00B0F0"/>
                </a:solidFill>
                <a:effectLst/>
                <a:uLnTx/>
                <a:uFillTx/>
                <a:latin typeface="Arial" panose="020B0604020202020204"/>
                <a:ea typeface="+mn-ea"/>
                <a:cs typeface="+mn-cs"/>
                <a:hlinkClick r:id="rId5">
                  <a:extLst>
                    <a:ext uri="{A12FA001-AC4F-418D-AE19-62706E023703}">
                      <ahyp:hlinkClr xmlns:ahyp="http://schemas.microsoft.com/office/drawing/2018/hyperlinkcolor" val="tx"/>
                    </a:ext>
                  </a:extLst>
                </a:hlinkClick>
              </a:rPr>
              <a:t>Linkedin</a:t>
            </a:r>
            <a:r>
              <a:rPr kumimoji="0" lang="en-US" sz="1000" b="0" i="0" u="sng" strike="noStrike" kern="1200" cap="none" spc="0" normalizeH="0" baseline="0" noProof="0" dirty="0">
                <a:ln>
                  <a:noFill/>
                </a:ln>
                <a:solidFill>
                  <a:srgbClr val="00B0F0"/>
                </a:solidFill>
                <a:effectLst/>
                <a:uLnTx/>
                <a:uFillTx/>
                <a:latin typeface="Arial" panose="020B0604020202020204"/>
                <a:ea typeface="+mn-ea"/>
                <a:cs typeface="+mn-cs"/>
                <a:hlinkClick r:id="rId5">
                  <a:extLst>
                    <a:ext uri="{A12FA001-AC4F-418D-AE19-62706E023703}">
                      <ahyp:hlinkClr xmlns:ahyp="http://schemas.microsoft.com/office/drawing/2018/hyperlinkcolor" val="tx"/>
                    </a:ext>
                  </a:extLst>
                </a:hlinkClick>
              </a:rPr>
              <a:t>: https://www.linkedin.com/in/prashantprofile/</a:t>
            </a:r>
            <a:endParaRPr kumimoji="0" lang="en-US" sz="1000" b="0" i="0" u="sng" strike="noStrike" kern="1200" cap="none" spc="0" normalizeH="0" baseline="0" noProof="0" dirty="0">
              <a:ln>
                <a:noFill/>
              </a:ln>
              <a:solidFill>
                <a:srgbClr val="00B0F0"/>
              </a:solidFill>
              <a:effectLst/>
              <a:uLnTx/>
              <a:uFillTx/>
              <a:latin typeface="Arial" panose="020B060402020202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1000" dirty="0">
                <a:solidFill>
                  <a:srgbClr val="00B0F0"/>
                </a:solidFill>
                <a:latin typeface="Arial" panose="020B0604020202020204"/>
              </a:rPr>
              <a:t>Twitter: @prashant_geek</a:t>
            </a:r>
          </a:p>
          <a:p>
            <a:pPr marL="0" marR="0" lvl="0" indent="0" defTabSz="914400" rtl="0" eaLnBrk="1" fontAlgn="auto" latinLnBrk="0" hangingPunct="1">
              <a:lnSpc>
                <a:spcPct val="100000"/>
              </a:lnSpc>
              <a:spcBef>
                <a:spcPts val="0"/>
              </a:spcBef>
              <a:spcAft>
                <a:spcPts val="0"/>
              </a:spcAft>
              <a:buClrTx/>
              <a:buSzTx/>
              <a:buFontTx/>
              <a:buNone/>
              <a:tabLst/>
              <a:defRPr/>
            </a:pPr>
            <a:r>
              <a:rPr lang="en-US" sz="1000" dirty="0" err="1">
                <a:solidFill>
                  <a:srgbClr val="00B0F0"/>
                </a:solidFill>
                <a:latin typeface="Arial" panose="020B0604020202020204"/>
              </a:rPr>
              <a:t>YegSec</a:t>
            </a:r>
            <a:r>
              <a:rPr lang="en-US" sz="1000" dirty="0">
                <a:solidFill>
                  <a:srgbClr val="00B0F0"/>
                </a:solidFill>
                <a:latin typeface="Arial" panose="020B0604020202020204"/>
              </a:rPr>
              <a:t> Slack: @guy_fawkes</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B0F0"/>
              </a:solidFill>
              <a:effectLst/>
              <a:uLnTx/>
              <a:uFillTx/>
              <a:latin typeface="Arial" panose="020B060402020202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Arial" panose="020B0604020202020204"/>
                <a:ea typeface="+mn-ea"/>
                <a:cs typeface="+mn-cs"/>
              </a:rPr>
              <a:t>Disclaimer: </a:t>
            </a:r>
            <a:r>
              <a:rPr kumimoji="0" lang="en-US" sz="900" b="1" i="0" u="none" strike="noStrike" kern="1200" cap="none" spc="0" normalizeH="0" baseline="0" noProof="0" dirty="0">
                <a:ln>
                  <a:noFill/>
                </a:ln>
                <a:effectLst/>
                <a:uLnTx/>
                <a:uFillTx/>
                <a:latin typeface="Arial" panose="020B0604020202020204"/>
                <a:ea typeface="+mn-ea"/>
                <a:cs typeface="+mn-cs"/>
              </a:rPr>
              <a:t>T</a:t>
            </a:r>
            <a:r>
              <a:rPr lang="en-US" sz="900" b="1" i="0" dirty="0">
                <a:solidFill>
                  <a:srgbClr val="212529"/>
                </a:solidFill>
                <a:effectLst/>
                <a:latin typeface="Helvetica Neue"/>
              </a:rPr>
              <a:t>he views, thoughts, and opinions expressed in the talk belong solely to the author, and not necessarily to the author's employer, organization</a:t>
            </a:r>
            <a:r>
              <a:rPr lang="en-US" sz="900" b="1" dirty="0">
                <a:solidFill>
                  <a:srgbClr val="212529"/>
                </a:solidFill>
                <a:latin typeface="Helvetica Neue"/>
              </a:rPr>
              <a:t> or any </a:t>
            </a:r>
            <a:r>
              <a:rPr lang="en-US" sz="900" b="1" i="0" dirty="0">
                <a:solidFill>
                  <a:srgbClr val="212529"/>
                </a:solidFill>
                <a:effectLst/>
                <a:latin typeface="Helvetica Neue"/>
              </a:rPr>
              <a:t>committee.</a:t>
            </a:r>
            <a:endParaRPr kumimoji="0" lang="en-US" sz="900" b="1" i="0" u="none" strike="noStrike" kern="1200" cap="none" spc="0" normalizeH="0" baseline="0" noProof="0" dirty="0">
              <a:ln>
                <a:noFill/>
              </a:ln>
              <a:effectLst/>
              <a:uLnTx/>
              <a:uFillTx/>
              <a:latin typeface="Arial" panose="020B0604020202020204"/>
              <a:ea typeface="+mn-ea"/>
              <a:cs typeface="+mn-cs"/>
            </a:endParaRPr>
          </a:p>
        </p:txBody>
      </p:sp>
      <p:pic>
        <p:nvPicPr>
          <p:cNvPr id="7" name="Picture 6" descr="A person smiling for the camera&#10;&#10;Description automatically generated with medium confidence">
            <a:extLst>
              <a:ext uri="{FF2B5EF4-FFF2-40B4-BE49-F238E27FC236}">
                <a16:creationId xmlns:a16="http://schemas.microsoft.com/office/drawing/2014/main" id="{A0111D7D-FB64-4C98-B140-E68C7F95E6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448" y="5440006"/>
            <a:ext cx="489528" cy="489528"/>
          </a:xfrm>
          <a:prstGeom prst="rect">
            <a:avLst/>
          </a:prstGeom>
        </p:spPr>
      </p:pic>
      <p:pic>
        <p:nvPicPr>
          <p:cNvPr id="6" name="Picture 5">
            <a:extLst>
              <a:ext uri="{FF2B5EF4-FFF2-40B4-BE49-F238E27FC236}">
                <a16:creationId xmlns:a16="http://schemas.microsoft.com/office/drawing/2014/main" id="{C70D4A81-61C0-40AE-AE0D-E4CB2C54DB70}"/>
              </a:ext>
            </a:extLst>
          </p:cNvPr>
          <p:cNvPicPr>
            <a:picLocks noChangeAspect="1"/>
          </p:cNvPicPr>
          <p:nvPr/>
        </p:nvPicPr>
        <p:blipFill>
          <a:blip r:embed="rId7"/>
          <a:stretch>
            <a:fillRect/>
          </a:stretch>
        </p:blipFill>
        <p:spPr>
          <a:xfrm>
            <a:off x="1639347" y="5488763"/>
            <a:ext cx="499275" cy="489528"/>
          </a:xfrm>
          <a:prstGeom prst="rect">
            <a:avLst/>
          </a:prstGeom>
        </p:spPr>
      </p:pic>
    </p:spTree>
    <p:custDataLst>
      <p:tags r:id="rId1"/>
    </p:custDataLst>
    <p:extLst>
      <p:ext uri="{BB962C8B-B14F-4D97-AF65-F5344CB8AC3E}">
        <p14:creationId xmlns:p14="http://schemas.microsoft.com/office/powerpoint/2010/main" val="46510441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Left-Right 3">
            <a:extLst>
              <a:ext uri="{FF2B5EF4-FFF2-40B4-BE49-F238E27FC236}">
                <a16:creationId xmlns:a16="http://schemas.microsoft.com/office/drawing/2014/main" id="{D59A968C-DA46-457E-BCF9-FE60B7B3D6E9}"/>
              </a:ext>
            </a:extLst>
          </p:cNvPr>
          <p:cNvSpPr/>
          <p:nvPr/>
        </p:nvSpPr>
        <p:spPr>
          <a:xfrm>
            <a:off x="810506" y="2455616"/>
            <a:ext cx="10340516" cy="1404391"/>
          </a:xfrm>
          <a:prstGeom prst="leftRightArrow">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Document 4">
            <a:extLst>
              <a:ext uri="{FF2B5EF4-FFF2-40B4-BE49-F238E27FC236}">
                <a16:creationId xmlns:a16="http://schemas.microsoft.com/office/drawing/2014/main" id="{45E820B7-648E-4164-99EB-1379D191B966}"/>
              </a:ext>
            </a:extLst>
          </p:cNvPr>
          <p:cNvSpPr/>
          <p:nvPr/>
        </p:nvSpPr>
        <p:spPr>
          <a:xfrm>
            <a:off x="0" y="0"/>
            <a:ext cx="3373821" cy="2427890"/>
          </a:xfrm>
          <a:prstGeom prst="flowChartDocument">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Arial" panose="020B0604020202020204"/>
                <a:ea typeface="+mn-ea"/>
                <a:cs typeface="+mn-cs"/>
              </a:rPr>
              <a:t>Critical &amp; Enabling Functions</a:t>
            </a:r>
          </a:p>
        </p:txBody>
      </p:sp>
      <p:sp>
        <p:nvSpPr>
          <p:cNvPr id="3" name="Rectangle 2">
            <a:extLst>
              <a:ext uri="{FF2B5EF4-FFF2-40B4-BE49-F238E27FC236}">
                <a16:creationId xmlns:a16="http://schemas.microsoft.com/office/drawing/2014/main" id="{4F44AF11-9664-47EA-8878-E15F8A865CBD}"/>
              </a:ext>
            </a:extLst>
          </p:cNvPr>
          <p:cNvSpPr/>
          <p:nvPr/>
        </p:nvSpPr>
        <p:spPr>
          <a:xfrm>
            <a:off x="1606729" y="2814771"/>
            <a:ext cx="8978541" cy="700795"/>
          </a:xfrm>
          <a:prstGeom prst="rect">
            <a:avLst/>
          </a:prstGeom>
          <a:solidFill>
            <a:srgbClr val="4E52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Critical Functions</a:t>
            </a:r>
          </a:p>
        </p:txBody>
      </p:sp>
      <p:pic>
        <p:nvPicPr>
          <p:cNvPr id="44" name="Graphic 43" descr="Electric Tower with solid fill">
            <a:extLst>
              <a:ext uri="{FF2B5EF4-FFF2-40B4-BE49-F238E27FC236}">
                <a16:creationId xmlns:a16="http://schemas.microsoft.com/office/drawing/2014/main" id="{A59F62DE-9FEE-442C-B740-B75A901819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22950" y="2811371"/>
            <a:ext cx="700795" cy="700795"/>
          </a:xfrm>
          <a:prstGeom prst="rect">
            <a:avLst/>
          </a:prstGeom>
        </p:spPr>
      </p:pic>
      <p:pic>
        <p:nvPicPr>
          <p:cNvPr id="46" name="Graphic 45" descr="Radioactive with solid fill">
            <a:extLst>
              <a:ext uri="{FF2B5EF4-FFF2-40B4-BE49-F238E27FC236}">
                <a16:creationId xmlns:a16="http://schemas.microsoft.com/office/drawing/2014/main" id="{96DE6AAC-3E68-490C-9F95-C1BB4DB70E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79622" y="2773065"/>
            <a:ext cx="784206" cy="784206"/>
          </a:xfrm>
          <a:prstGeom prst="rect">
            <a:avLst/>
          </a:prstGeom>
        </p:spPr>
      </p:pic>
      <p:pic>
        <p:nvPicPr>
          <p:cNvPr id="48" name="Graphic 47" descr="Fuel with solid fill">
            <a:extLst>
              <a:ext uri="{FF2B5EF4-FFF2-40B4-BE49-F238E27FC236}">
                <a16:creationId xmlns:a16="http://schemas.microsoft.com/office/drawing/2014/main" id="{214CA3CE-6DDA-483A-B2E4-30AEECA960E6}"/>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531"/>
          <a:stretch/>
        </p:blipFill>
        <p:spPr>
          <a:xfrm>
            <a:off x="2710513" y="2735393"/>
            <a:ext cx="858538" cy="863100"/>
          </a:xfrm>
          <a:prstGeom prst="rect">
            <a:avLst/>
          </a:prstGeom>
        </p:spPr>
      </p:pic>
      <p:pic>
        <p:nvPicPr>
          <p:cNvPr id="50" name="Graphic 49" descr="Production with solid fill">
            <a:extLst>
              <a:ext uri="{FF2B5EF4-FFF2-40B4-BE49-F238E27FC236}">
                <a16:creationId xmlns:a16="http://schemas.microsoft.com/office/drawing/2014/main" id="{3843B2AE-1C7F-4ED3-9F01-AB427D6215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25184" y="2752215"/>
            <a:ext cx="789799" cy="789799"/>
          </a:xfrm>
          <a:prstGeom prst="rect">
            <a:avLst/>
          </a:prstGeom>
        </p:spPr>
      </p:pic>
      <p:sp>
        <p:nvSpPr>
          <p:cNvPr id="56" name="Rectangle 55">
            <a:extLst>
              <a:ext uri="{FF2B5EF4-FFF2-40B4-BE49-F238E27FC236}">
                <a16:creationId xmlns:a16="http://schemas.microsoft.com/office/drawing/2014/main" id="{845E9DD0-E9D0-4A80-B0D4-16868FB4E703}"/>
              </a:ext>
            </a:extLst>
          </p:cNvPr>
          <p:cNvSpPr/>
          <p:nvPr/>
        </p:nvSpPr>
        <p:spPr>
          <a:xfrm>
            <a:off x="6739715" y="4841513"/>
            <a:ext cx="940902" cy="1537289"/>
          </a:xfrm>
          <a:prstGeom prst="rect">
            <a:avLst/>
          </a:prstGeom>
          <a:solidFill>
            <a:srgbClr val="053D76"/>
          </a:solidFill>
          <a:ln w="984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01769622-E91D-410C-92F4-7F43D85FF58B}"/>
              </a:ext>
            </a:extLst>
          </p:cNvPr>
          <p:cNvSpPr/>
          <p:nvPr/>
        </p:nvSpPr>
        <p:spPr>
          <a:xfrm>
            <a:off x="9064795" y="4841513"/>
            <a:ext cx="940902" cy="1537289"/>
          </a:xfrm>
          <a:prstGeom prst="rect">
            <a:avLst/>
          </a:prstGeom>
          <a:solidFill>
            <a:srgbClr val="053D76"/>
          </a:solidFill>
          <a:ln w="984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436F57C2-3C78-4CB4-8039-8E0843B4A2FB}"/>
              </a:ext>
            </a:extLst>
          </p:cNvPr>
          <p:cNvSpPr txBox="1"/>
          <p:nvPr/>
        </p:nvSpPr>
        <p:spPr>
          <a:xfrm>
            <a:off x="2685940" y="3781335"/>
            <a:ext cx="6589648" cy="646331"/>
          </a:xfrm>
          <a:prstGeom prst="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kumimoji="0" lang="en-US" sz="3600" b="1" i="0" u="none" strike="noStrike" kern="1200" cap="none" spc="800" normalizeH="0" noProof="0">
                <a:ln>
                  <a:noFill/>
                </a:ln>
                <a:solidFill>
                  <a:schemeClr val="accent5"/>
                </a:solidFill>
                <a:effectLst/>
                <a:uLnTx/>
                <a:uFillTx/>
                <a:latin typeface="Arial"/>
                <a:ea typeface="+mn-ea"/>
                <a:cs typeface="+mn-cs"/>
              </a:rPr>
              <a:t>Enabling Functions</a:t>
            </a:r>
            <a:endParaRPr lang="en-US" spc="800">
              <a:solidFill>
                <a:schemeClr val="accent5"/>
              </a:solidFill>
            </a:endParaRPr>
          </a:p>
        </p:txBody>
      </p:sp>
      <p:pic>
        <p:nvPicPr>
          <p:cNvPr id="67" name="Graphic 66" descr="Robot Hand with solid fill">
            <a:extLst>
              <a:ext uri="{FF2B5EF4-FFF2-40B4-BE49-F238E27FC236}">
                <a16:creationId xmlns:a16="http://schemas.microsoft.com/office/drawing/2014/main" id="{5C0FF16B-0C6C-47FA-B713-25229184CE8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98674" y="5670686"/>
            <a:ext cx="473141" cy="480511"/>
          </a:xfrm>
          <a:prstGeom prst="rect">
            <a:avLst/>
          </a:prstGeom>
        </p:spPr>
      </p:pic>
      <p:pic>
        <p:nvPicPr>
          <p:cNvPr id="68" name="Graphic 67" descr="Computer with solid fill">
            <a:extLst>
              <a:ext uri="{FF2B5EF4-FFF2-40B4-BE49-F238E27FC236}">
                <a16:creationId xmlns:a16="http://schemas.microsoft.com/office/drawing/2014/main" id="{45D7D3B4-5BB9-4831-B800-38DD218FA50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298675" y="5129643"/>
            <a:ext cx="473141" cy="480511"/>
          </a:xfrm>
          <a:prstGeom prst="rect">
            <a:avLst/>
          </a:prstGeom>
        </p:spPr>
      </p:pic>
      <p:pic>
        <p:nvPicPr>
          <p:cNvPr id="71" name="Graphic 70" descr="Workflow with solid fill">
            <a:extLst>
              <a:ext uri="{FF2B5EF4-FFF2-40B4-BE49-F238E27FC236}">
                <a16:creationId xmlns:a16="http://schemas.microsoft.com/office/drawing/2014/main" id="{486AA102-D5FC-4315-B3BC-180C7AE96F5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973593" y="5006178"/>
            <a:ext cx="473141" cy="480511"/>
          </a:xfrm>
          <a:prstGeom prst="rect">
            <a:avLst/>
          </a:prstGeom>
        </p:spPr>
      </p:pic>
      <p:sp>
        <p:nvSpPr>
          <p:cNvPr id="30" name="TextBox 29">
            <a:extLst>
              <a:ext uri="{FF2B5EF4-FFF2-40B4-BE49-F238E27FC236}">
                <a16:creationId xmlns:a16="http://schemas.microsoft.com/office/drawing/2014/main" id="{292E3BB6-E91E-49C6-A56C-974963EC5FAE}"/>
              </a:ext>
            </a:extLst>
          </p:cNvPr>
          <p:cNvSpPr txBox="1"/>
          <p:nvPr/>
        </p:nvSpPr>
        <p:spPr>
          <a:xfrm>
            <a:off x="4479951" y="5037272"/>
            <a:ext cx="902811" cy="369332"/>
          </a:xfrm>
          <a:prstGeom prst="rect">
            <a:avLst/>
          </a:prstGeom>
          <a:noFill/>
        </p:spPr>
        <p:txBody>
          <a:bodyPr wrap="none" rtlCol="0">
            <a:spAutoFit/>
          </a:bodyPr>
          <a:lstStyle/>
          <a:p>
            <a:r>
              <a:rPr lang="en-US">
                <a:solidFill>
                  <a:srgbClr val="053D76"/>
                </a:solidFill>
              </a:rPr>
              <a:t>People</a:t>
            </a:r>
          </a:p>
        </p:txBody>
      </p:sp>
      <p:sp>
        <p:nvSpPr>
          <p:cNvPr id="73" name="TextBox 72">
            <a:extLst>
              <a:ext uri="{FF2B5EF4-FFF2-40B4-BE49-F238E27FC236}">
                <a16:creationId xmlns:a16="http://schemas.microsoft.com/office/drawing/2014/main" id="{A96E5C54-62B8-4DEA-97CF-C757A08CE600}"/>
              </a:ext>
            </a:extLst>
          </p:cNvPr>
          <p:cNvSpPr txBox="1"/>
          <p:nvPr/>
        </p:nvSpPr>
        <p:spPr>
          <a:xfrm>
            <a:off x="6579221" y="6409514"/>
            <a:ext cx="1382110" cy="400110"/>
          </a:xfrm>
          <a:prstGeom prst="rect">
            <a:avLst/>
          </a:prstGeom>
          <a:noFill/>
        </p:spPr>
        <p:txBody>
          <a:bodyPr wrap="none" rtlCol="0">
            <a:spAutoFit/>
          </a:bodyPr>
          <a:lstStyle/>
          <a:p>
            <a:r>
              <a:rPr lang="en-US" sz="2000">
                <a:solidFill>
                  <a:srgbClr val="053D76"/>
                </a:solidFill>
              </a:rPr>
              <a:t>Processes</a:t>
            </a:r>
          </a:p>
        </p:txBody>
      </p:sp>
      <p:sp>
        <p:nvSpPr>
          <p:cNvPr id="74" name="TextBox 73">
            <a:extLst>
              <a:ext uri="{FF2B5EF4-FFF2-40B4-BE49-F238E27FC236}">
                <a16:creationId xmlns:a16="http://schemas.microsoft.com/office/drawing/2014/main" id="{94D2A288-1A80-4806-B269-A8D1E77C2E8A}"/>
              </a:ext>
            </a:extLst>
          </p:cNvPr>
          <p:cNvSpPr txBox="1"/>
          <p:nvPr/>
        </p:nvSpPr>
        <p:spPr>
          <a:xfrm>
            <a:off x="8769617" y="6433168"/>
            <a:ext cx="1683923" cy="400110"/>
          </a:xfrm>
          <a:prstGeom prst="rect">
            <a:avLst/>
          </a:prstGeom>
          <a:noFill/>
        </p:spPr>
        <p:txBody>
          <a:bodyPr wrap="none" rtlCol="0">
            <a:spAutoFit/>
          </a:bodyPr>
          <a:lstStyle/>
          <a:p>
            <a:r>
              <a:rPr lang="en-US" sz="2000">
                <a:solidFill>
                  <a:srgbClr val="053D76"/>
                </a:solidFill>
              </a:rPr>
              <a:t>Technologies</a:t>
            </a:r>
          </a:p>
        </p:txBody>
      </p:sp>
      <p:cxnSp>
        <p:nvCxnSpPr>
          <p:cNvPr id="8" name="Straight Arrow Connector 7">
            <a:extLst>
              <a:ext uri="{FF2B5EF4-FFF2-40B4-BE49-F238E27FC236}">
                <a16:creationId xmlns:a16="http://schemas.microsoft.com/office/drawing/2014/main" id="{5A9884D6-BD4C-4193-8245-9127F2D2329D}"/>
              </a:ext>
            </a:extLst>
          </p:cNvPr>
          <p:cNvCxnSpPr>
            <a:cxnSpLocks/>
            <a:stCxn id="65" idx="2"/>
            <a:endCxn id="32" idx="0"/>
          </p:cNvCxnSpPr>
          <p:nvPr/>
        </p:nvCxnSpPr>
        <p:spPr>
          <a:xfrm flipH="1">
            <a:off x="2513507" y="4427666"/>
            <a:ext cx="3467257" cy="413847"/>
          </a:xfrm>
          <a:prstGeom prst="straightConnector1">
            <a:avLst/>
          </a:prstGeom>
          <a:ln>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7DECBDC-20BD-49BE-A79D-F6C1AC8B9281}"/>
              </a:ext>
            </a:extLst>
          </p:cNvPr>
          <p:cNvCxnSpPr>
            <a:cxnSpLocks/>
            <a:endCxn id="34" idx="0"/>
          </p:cNvCxnSpPr>
          <p:nvPr/>
        </p:nvCxnSpPr>
        <p:spPr>
          <a:xfrm flipH="1">
            <a:off x="4838586" y="4427666"/>
            <a:ext cx="1130821" cy="413847"/>
          </a:xfrm>
          <a:prstGeom prst="straightConnector1">
            <a:avLst/>
          </a:prstGeom>
          <a:ln>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F77418D-CC14-4CCE-8527-99E32756CD02}"/>
              </a:ext>
            </a:extLst>
          </p:cNvPr>
          <p:cNvCxnSpPr>
            <a:cxnSpLocks/>
            <a:stCxn id="65" idx="2"/>
            <a:endCxn id="56" idx="0"/>
          </p:cNvCxnSpPr>
          <p:nvPr/>
        </p:nvCxnSpPr>
        <p:spPr>
          <a:xfrm>
            <a:off x="5980764" y="4427666"/>
            <a:ext cx="1229402" cy="413847"/>
          </a:xfrm>
          <a:prstGeom prst="straightConnector1">
            <a:avLst/>
          </a:prstGeom>
          <a:ln>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99E2339-26DC-4997-9512-548104D9A1C7}"/>
              </a:ext>
            </a:extLst>
          </p:cNvPr>
          <p:cNvCxnSpPr>
            <a:cxnSpLocks/>
            <a:stCxn id="65" idx="2"/>
            <a:endCxn id="63" idx="0"/>
          </p:cNvCxnSpPr>
          <p:nvPr/>
        </p:nvCxnSpPr>
        <p:spPr>
          <a:xfrm>
            <a:off x="5980764" y="4427666"/>
            <a:ext cx="3554482" cy="413847"/>
          </a:xfrm>
          <a:prstGeom prst="straightConnector1">
            <a:avLst/>
          </a:prstGeom>
          <a:ln>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7F3791E-4B6B-4737-A854-444645290497}"/>
              </a:ext>
            </a:extLst>
          </p:cNvPr>
          <p:cNvSpPr/>
          <p:nvPr/>
        </p:nvSpPr>
        <p:spPr>
          <a:xfrm>
            <a:off x="2043056" y="4841513"/>
            <a:ext cx="940902" cy="1537289"/>
          </a:xfrm>
          <a:prstGeom prst="rect">
            <a:avLst/>
          </a:prstGeom>
          <a:solidFill>
            <a:srgbClr val="053D76"/>
          </a:solidFill>
          <a:ln w="984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18C0F1E-8C24-4C18-91E1-A28B71539797}"/>
              </a:ext>
            </a:extLst>
          </p:cNvPr>
          <p:cNvSpPr/>
          <p:nvPr/>
        </p:nvSpPr>
        <p:spPr>
          <a:xfrm>
            <a:off x="4368135" y="4841513"/>
            <a:ext cx="940902" cy="1537289"/>
          </a:xfrm>
          <a:prstGeom prst="rect">
            <a:avLst/>
          </a:prstGeom>
          <a:solidFill>
            <a:srgbClr val="053D76"/>
          </a:solidFill>
          <a:ln w="984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Customer review with solid fill">
            <a:extLst>
              <a:ext uri="{FF2B5EF4-FFF2-40B4-BE49-F238E27FC236}">
                <a16:creationId xmlns:a16="http://schemas.microsoft.com/office/drawing/2014/main" id="{66D3507F-F403-48EB-9036-8E14E2B89DE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604760" y="5006178"/>
            <a:ext cx="473141" cy="480511"/>
          </a:xfrm>
          <a:prstGeom prst="rect">
            <a:avLst/>
          </a:prstGeom>
        </p:spPr>
      </p:pic>
      <p:pic>
        <p:nvPicPr>
          <p:cNvPr id="37" name="Graphic 36" descr="List with solid fill">
            <a:extLst>
              <a:ext uri="{FF2B5EF4-FFF2-40B4-BE49-F238E27FC236}">
                <a16:creationId xmlns:a16="http://schemas.microsoft.com/office/drawing/2014/main" id="{61431A12-CDAD-4A3E-A24C-B11CA3E35EC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840498" y="5624936"/>
            <a:ext cx="646331" cy="646331"/>
          </a:xfrm>
          <a:prstGeom prst="rect">
            <a:avLst/>
          </a:prstGeom>
        </p:spPr>
      </p:pic>
      <p:pic>
        <p:nvPicPr>
          <p:cNvPr id="38" name="Graphic 37" descr="Person eating with solid fill">
            <a:extLst>
              <a:ext uri="{FF2B5EF4-FFF2-40B4-BE49-F238E27FC236}">
                <a16:creationId xmlns:a16="http://schemas.microsoft.com/office/drawing/2014/main" id="{8B6F1C35-0B6D-4D9B-9705-FBEE1C274FD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531640" y="5603995"/>
            <a:ext cx="613892" cy="613892"/>
          </a:xfrm>
          <a:prstGeom prst="rect">
            <a:avLst/>
          </a:prstGeom>
        </p:spPr>
      </p:pic>
      <p:pic>
        <p:nvPicPr>
          <p:cNvPr id="39" name="Graphic 38" descr="Building with solid fill">
            <a:extLst>
              <a:ext uri="{FF2B5EF4-FFF2-40B4-BE49-F238E27FC236}">
                <a16:creationId xmlns:a16="http://schemas.microsoft.com/office/drawing/2014/main" id="{402ABB5A-ADA6-4853-B159-36A100B69AE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16919" y="5043540"/>
            <a:ext cx="560455" cy="560455"/>
          </a:xfrm>
          <a:prstGeom prst="rect">
            <a:avLst/>
          </a:prstGeom>
        </p:spPr>
      </p:pic>
      <p:pic>
        <p:nvPicPr>
          <p:cNvPr id="40" name="Graphic 39" descr="Oil Rig with solid fill">
            <a:extLst>
              <a:ext uri="{FF2B5EF4-FFF2-40B4-BE49-F238E27FC236}">
                <a16:creationId xmlns:a16="http://schemas.microsoft.com/office/drawing/2014/main" id="{7FE1ABCA-830F-495A-96B7-B189E026FAB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11470" y="5670686"/>
            <a:ext cx="592037" cy="592037"/>
          </a:xfrm>
          <a:prstGeom prst="rect">
            <a:avLst/>
          </a:prstGeom>
        </p:spPr>
      </p:pic>
      <p:sp>
        <p:nvSpPr>
          <p:cNvPr id="41" name="TextBox 40">
            <a:extLst>
              <a:ext uri="{FF2B5EF4-FFF2-40B4-BE49-F238E27FC236}">
                <a16:creationId xmlns:a16="http://schemas.microsoft.com/office/drawing/2014/main" id="{5957EDE1-F85A-48C2-B9F4-2A853F7EB413}"/>
              </a:ext>
            </a:extLst>
          </p:cNvPr>
          <p:cNvSpPr txBox="1"/>
          <p:nvPr/>
        </p:nvSpPr>
        <p:spPr>
          <a:xfrm>
            <a:off x="4368135" y="6435001"/>
            <a:ext cx="984565" cy="400110"/>
          </a:xfrm>
          <a:prstGeom prst="rect">
            <a:avLst/>
          </a:prstGeom>
          <a:noFill/>
        </p:spPr>
        <p:txBody>
          <a:bodyPr wrap="none" rtlCol="0">
            <a:spAutoFit/>
          </a:bodyPr>
          <a:lstStyle/>
          <a:p>
            <a:r>
              <a:rPr lang="en-US" sz="2000">
                <a:solidFill>
                  <a:srgbClr val="053D76"/>
                </a:solidFill>
              </a:rPr>
              <a:t>People</a:t>
            </a:r>
          </a:p>
        </p:txBody>
      </p:sp>
      <p:sp>
        <p:nvSpPr>
          <p:cNvPr id="42" name="TextBox 41">
            <a:extLst>
              <a:ext uri="{FF2B5EF4-FFF2-40B4-BE49-F238E27FC236}">
                <a16:creationId xmlns:a16="http://schemas.microsoft.com/office/drawing/2014/main" id="{D1266141-0F80-44A8-9DC9-9633BA43730D}"/>
              </a:ext>
            </a:extLst>
          </p:cNvPr>
          <p:cNvSpPr txBox="1"/>
          <p:nvPr/>
        </p:nvSpPr>
        <p:spPr>
          <a:xfrm>
            <a:off x="1735482" y="6433168"/>
            <a:ext cx="1691489" cy="400110"/>
          </a:xfrm>
          <a:prstGeom prst="rect">
            <a:avLst/>
          </a:prstGeom>
          <a:noFill/>
        </p:spPr>
        <p:txBody>
          <a:bodyPr wrap="none" rtlCol="0">
            <a:spAutoFit/>
          </a:bodyPr>
          <a:lstStyle/>
          <a:p>
            <a:r>
              <a:rPr lang="en-US" sz="2000">
                <a:solidFill>
                  <a:srgbClr val="053D76"/>
                </a:solidFill>
              </a:rPr>
              <a:t>Infrastructure</a:t>
            </a:r>
          </a:p>
        </p:txBody>
      </p:sp>
      <p:cxnSp>
        <p:nvCxnSpPr>
          <p:cNvPr id="69" name="Straight Arrow Connector 68">
            <a:extLst>
              <a:ext uri="{FF2B5EF4-FFF2-40B4-BE49-F238E27FC236}">
                <a16:creationId xmlns:a16="http://schemas.microsoft.com/office/drawing/2014/main" id="{E165A189-FCAD-4528-91D1-BBB56DB8B96D}"/>
              </a:ext>
            </a:extLst>
          </p:cNvPr>
          <p:cNvCxnSpPr>
            <a:cxnSpLocks/>
            <a:stCxn id="4" idx="5"/>
            <a:endCxn id="65" idx="0"/>
          </p:cNvCxnSpPr>
          <p:nvPr/>
        </p:nvCxnSpPr>
        <p:spPr>
          <a:xfrm>
            <a:off x="5980764" y="3508909"/>
            <a:ext cx="0" cy="272426"/>
          </a:xfrm>
          <a:prstGeom prst="straightConnector1">
            <a:avLst/>
          </a:prstGeom>
          <a:ln w="38100">
            <a:solidFill>
              <a:schemeClr val="accent5">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01831326"/>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A94143F-68E6-49A0-ACAD-370EAEF6CE00}"/>
              </a:ext>
            </a:extLst>
          </p:cNvPr>
          <p:cNvSpPr txBox="1">
            <a:spLocks/>
          </p:cNvSpPr>
          <p:nvPr/>
        </p:nvSpPr>
        <p:spPr>
          <a:xfrm>
            <a:off x="1887928" y="6043740"/>
            <a:ext cx="8416144" cy="607219"/>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377"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151616"/>
                </a:solidFill>
                <a:effectLst/>
                <a:uLnTx/>
                <a:uFillTx/>
                <a:latin typeface="Arial"/>
                <a:ea typeface="+mj-ea"/>
                <a:cs typeface="+mj-cs"/>
              </a:rPr>
              <a:t>Exploiting </a:t>
            </a:r>
            <a:r>
              <a:rPr kumimoji="0" lang="en-US" sz="2800" b="1" i="0" u="sng" strike="noStrike" kern="1200" cap="none" spc="0" normalizeH="0" baseline="0" noProof="0">
                <a:ln>
                  <a:noFill/>
                </a:ln>
                <a:solidFill>
                  <a:srgbClr val="151616"/>
                </a:solidFill>
                <a:effectLst/>
                <a:uLnTx/>
                <a:uFillTx/>
                <a:latin typeface="Arial"/>
                <a:ea typeface="+mj-ea"/>
                <a:cs typeface="+mj-cs"/>
              </a:rPr>
              <a:t>how</a:t>
            </a:r>
            <a:r>
              <a:rPr kumimoji="0" lang="en-US" sz="2800" b="1" i="0" u="none" strike="noStrike" kern="1200" cap="none" spc="0" normalizeH="0" baseline="0" noProof="0">
                <a:ln>
                  <a:noFill/>
                </a:ln>
                <a:solidFill>
                  <a:srgbClr val="151616"/>
                </a:solidFill>
                <a:effectLst/>
                <a:uLnTx/>
                <a:uFillTx/>
                <a:latin typeface="Arial"/>
                <a:ea typeface="+mj-ea"/>
                <a:cs typeface="+mj-cs"/>
              </a:rPr>
              <a:t> we deliver our critical functions.</a:t>
            </a:r>
          </a:p>
        </p:txBody>
      </p:sp>
      <p:pic>
        <p:nvPicPr>
          <p:cNvPr id="3" name="Picture 2">
            <a:extLst>
              <a:ext uri="{FF2B5EF4-FFF2-40B4-BE49-F238E27FC236}">
                <a16:creationId xmlns:a16="http://schemas.microsoft.com/office/drawing/2014/main" id="{CAF1382F-880D-4B1D-A75C-F1A289E75ABC}"/>
              </a:ext>
            </a:extLst>
          </p:cNvPr>
          <p:cNvPicPr>
            <a:picLocks noChangeAspect="1"/>
          </p:cNvPicPr>
          <p:nvPr/>
        </p:nvPicPr>
        <p:blipFill rotWithShape="1">
          <a:blip r:embed="rId4"/>
          <a:srcRect t="2218"/>
          <a:stretch/>
        </p:blipFill>
        <p:spPr>
          <a:xfrm>
            <a:off x="1964526" y="1213945"/>
            <a:ext cx="8262948" cy="47478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itle 2">
            <a:extLst>
              <a:ext uri="{FF2B5EF4-FFF2-40B4-BE49-F238E27FC236}">
                <a16:creationId xmlns:a16="http://schemas.microsoft.com/office/drawing/2014/main" id="{FD075214-75E3-496E-B768-A3282E4A4A8B}"/>
              </a:ext>
            </a:extLst>
          </p:cNvPr>
          <p:cNvSpPr txBox="1">
            <a:spLocks/>
          </p:cNvSpPr>
          <p:nvPr/>
        </p:nvSpPr>
        <p:spPr>
          <a:xfrm>
            <a:off x="600891" y="303363"/>
            <a:ext cx="11051178" cy="910582"/>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lang="en-US" sz="2800" b="1" dirty="0">
                <a:solidFill>
                  <a:srgbClr val="151616"/>
                </a:solidFill>
                <a:latin typeface="Arial"/>
              </a:rPr>
              <a:t>An adversary exploits</a:t>
            </a:r>
            <a:r>
              <a:rPr kumimoji="0" lang="en-US" sz="2800" b="1" i="0" u="none" strike="noStrike" kern="1200" cap="none" spc="0" normalizeH="0" baseline="0" noProof="0" dirty="0">
                <a:ln>
                  <a:noFill/>
                </a:ln>
                <a:solidFill>
                  <a:srgbClr val="151616"/>
                </a:solidFill>
                <a:effectLst/>
                <a:uLnTx/>
                <a:uFillTx/>
                <a:latin typeface="Arial"/>
                <a:ea typeface="+mj-ea"/>
                <a:cs typeface="+mj-cs"/>
              </a:rPr>
              <a:t> our Enabling Functions AND impacts our Critical Functions.</a:t>
            </a:r>
          </a:p>
        </p:txBody>
      </p:sp>
    </p:spTree>
    <p:custDataLst>
      <p:tags r:id="rId1"/>
    </p:custDataLst>
    <p:extLst>
      <p:ext uri="{BB962C8B-B14F-4D97-AF65-F5344CB8AC3E}">
        <p14:creationId xmlns:p14="http://schemas.microsoft.com/office/powerpoint/2010/main" val="3758477394"/>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45A5C0-9047-4191-98FD-D9B964A1B841}"/>
              </a:ext>
            </a:extLst>
          </p:cNvPr>
          <p:cNvPicPr>
            <a:picLocks noChangeAspect="1"/>
          </p:cNvPicPr>
          <p:nvPr/>
        </p:nvPicPr>
        <p:blipFill rotWithShape="1">
          <a:blip r:embed="rId4"/>
          <a:srcRect r="11087"/>
          <a:stretch/>
        </p:blipFill>
        <p:spPr>
          <a:xfrm>
            <a:off x="5709094" y="3066400"/>
            <a:ext cx="4737140" cy="353524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6" name="Flowchart: Document 5">
            <a:extLst>
              <a:ext uri="{FF2B5EF4-FFF2-40B4-BE49-F238E27FC236}">
                <a16:creationId xmlns:a16="http://schemas.microsoft.com/office/drawing/2014/main" id="{C9AC96C8-89DC-41ED-BD10-B7831FE50090}"/>
              </a:ext>
            </a:extLst>
          </p:cNvPr>
          <p:cNvSpPr/>
          <p:nvPr/>
        </p:nvSpPr>
        <p:spPr>
          <a:xfrm>
            <a:off x="0" y="0"/>
            <a:ext cx="3373821" cy="2427890"/>
          </a:xfrm>
          <a:prstGeom prst="flowChartDocument">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Arial" panose="020B0604020202020204"/>
                <a:ea typeface="+mn-ea"/>
                <a:cs typeface="+mn-cs"/>
              </a:rPr>
              <a:t>German Steel Mill Hack</a:t>
            </a:r>
          </a:p>
        </p:txBody>
      </p:sp>
      <p:pic>
        <p:nvPicPr>
          <p:cNvPr id="3073" name="Picture 1" descr="Machine generated alternative text:&#10;&quot;Not every cyber problem is best &#10;solved (or solve-able) by a cyber &#10;solution.&quot; &#10;— Amy Thomas, American Public Power Association (APPA) ">
            <a:extLst>
              <a:ext uri="{FF2B5EF4-FFF2-40B4-BE49-F238E27FC236}">
                <a16:creationId xmlns:a16="http://schemas.microsoft.com/office/drawing/2014/main" id="{B70EDE2E-90ED-46CF-AFE9-F3CB119EA9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1573" y="746514"/>
            <a:ext cx="5232209" cy="19646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80231316"/>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4EB2A8-6024-4D13-8CD5-360C362A422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2099" t="4592" b="3229"/>
          <a:stretch/>
        </p:blipFill>
        <p:spPr>
          <a:xfrm>
            <a:off x="1557888" y="10"/>
            <a:ext cx="9076223"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6" name="Flowchart: Document 5">
            <a:extLst>
              <a:ext uri="{FF2B5EF4-FFF2-40B4-BE49-F238E27FC236}">
                <a16:creationId xmlns:a16="http://schemas.microsoft.com/office/drawing/2014/main" id="{C9AC96C8-89DC-41ED-BD10-B7831FE50090}"/>
              </a:ext>
            </a:extLst>
          </p:cNvPr>
          <p:cNvSpPr/>
          <p:nvPr/>
        </p:nvSpPr>
        <p:spPr>
          <a:xfrm>
            <a:off x="0" y="0"/>
            <a:ext cx="3373821" cy="2427890"/>
          </a:xfrm>
          <a:prstGeom prst="flowChartDocument">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Arial" panose="020B0604020202020204"/>
                <a:ea typeface="+mn-ea"/>
                <a:cs typeface="+mn-cs"/>
              </a:rPr>
              <a:t>Enabling Functions: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Arial" panose="020B0604020202020204"/>
                <a:ea typeface="+mn-ea"/>
                <a:cs typeface="+mn-cs"/>
              </a:rPr>
              <a:t>Maersk</a:t>
            </a:r>
          </a:p>
        </p:txBody>
      </p:sp>
    </p:spTree>
    <p:custDataLst>
      <p:tags r:id="rId1"/>
    </p:custDataLst>
    <p:extLst>
      <p:ext uri="{BB962C8B-B14F-4D97-AF65-F5344CB8AC3E}">
        <p14:creationId xmlns:p14="http://schemas.microsoft.com/office/powerpoint/2010/main" val="3295282363"/>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AE3D99-9457-4CC1-B35D-40BF85AFEF62}"/>
              </a:ext>
            </a:extLst>
          </p:cNvPr>
          <p:cNvPicPr>
            <a:picLocks noChangeAspect="1"/>
          </p:cNvPicPr>
          <p:nvPr/>
        </p:nvPicPr>
        <p:blipFill rotWithShape="1">
          <a:blip r:embed="rId4"/>
          <a:srcRect l="2954"/>
          <a:stretch/>
        </p:blipFill>
        <p:spPr>
          <a:xfrm>
            <a:off x="1659038" y="0"/>
            <a:ext cx="8873924" cy="6863824"/>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6" name="Flowchart: Document 5">
            <a:extLst>
              <a:ext uri="{FF2B5EF4-FFF2-40B4-BE49-F238E27FC236}">
                <a16:creationId xmlns:a16="http://schemas.microsoft.com/office/drawing/2014/main" id="{C9AC96C8-89DC-41ED-BD10-B7831FE50090}"/>
              </a:ext>
            </a:extLst>
          </p:cNvPr>
          <p:cNvSpPr/>
          <p:nvPr/>
        </p:nvSpPr>
        <p:spPr>
          <a:xfrm>
            <a:off x="0" y="0"/>
            <a:ext cx="3373821" cy="2427890"/>
          </a:xfrm>
          <a:prstGeom prst="flowChartDocument">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Arial" panose="020B0604020202020204"/>
                <a:ea typeface="+mn-ea"/>
                <a:cs typeface="+mn-cs"/>
              </a:rPr>
              <a:t>Impact: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Arial" panose="020B0604020202020204"/>
                <a:ea typeface="+mn-ea"/>
                <a:cs typeface="+mn-cs"/>
              </a:rPr>
              <a:t>Colonial</a:t>
            </a:r>
          </a:p>
        </p:txBody>
      </p:sp>
    </p:spTree>
    <p:custDataLst>
      <p:tags r:id="rId1"/>
    </p:custDataLst>
    <p:extLst>
      <p:ext uri="{BB962C8B-B14F-4D97-AF65-F5344CB8AC3E}">
        <p14:creationId xmlns:p14="http://schemas.microsoft.com/office/powerpoint/2010/main" val="1516909681"/>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large body of water with a city in the background&#10;&#10;Description automatically generated">
            <a:extLst>
              <a:ext uri="{FF2B5EF4-FFF2-40B4-BE49-F238E27FC236}">
                <a16:creationId xmlns:a16="http://schemas.microsoft.com/office/drawing/2014/main" id="{ADB0BCE0-8789-487F-8A71-FD4341734567}"/>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6624" r="3480"/>
          <a:stretch/>
        </p:blipFill>
        <p:spPr>
          <a:xfrm>
            <a:off x="1467741" y="817"/>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6" name="Flowchart: Document 5">
            <a:extLst>
              <a:ext uri="{FF2B5EF4-FFF2-40B4-BE49-F238E27FC236}">
                <a16:creationId xmlns:a16="http://schemas.microsoft.com/office/drawing/2014/main" id="{9A2F77DE-78C1-4E51-A1E6-D3C71DDB4C0B}"/>
              </a:ext>
            </a:extLst>
          </p:cNvPr>
          <p:cNvSpPr/>
          <p:nvPr/>
        </p:nvSpPr>
        <p:spPr>
          <a:xfrm>
            <a:off x="0" y="0"/>
            <a:ext cx="3373821" cy="2427890"/>
          </a:xfrm>
          <a:prstGeom prst="flowChartDocument">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Arial" panose="020B0604020202020204"/>
                <a:ea typeface="+mn-ea"/>
                <a:cs typeface="+mn-cs"/>
              </a:rPr>
              <a:t>Triconex SIS Malware</a:t>
            </a:r>
          </a:p>
        </p:txBody>
      </p:sp>
    </p:spTree>
    <p:custDataLst>
      <p:tags r:id="rId1"/>
    </p:custDataLst>
    <p:extLst>
      <p:ext uri="{BB962C8B-B14F-4D97-AF65-F5344CB8AC3E}">
        <p14:creationId xmlns:p14="http://schemas.microsoft.com/office/powerpoint/2010/main" val="2098928709"/>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74A3B9-927C-412D-BF2A-F6FC46CDC64D}"/>
              </a:ext>
            </a:extLst>
          </p:cNvPr>
          <p:cNvPicPr>
            <a:picLocks noChangeAspect="1"/>
          </p:cNvPicPr>
          <p:nvPr/>
        </p:nvPicPr>
        <p:blipFill rotWithShape="1">
          <a:blip r:embed="rId4"/>
          <a:srcRect l="10975"/>
          <a:stretch/>
        </p:blipFill>
        <p:spPr>
          <a:xfrm>
            <a:off x="1517188" y="321"/>
            <a:ext cx="9157624" cy="6857679"/>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
        <p:nvSpPr>
          <p:cNvPr id="6" name="Flowchart: Document 5">
            <a:extLst>
              <a:ext uri="{FF2B5EF4-FFF2-40B4-BE49-F238E27FC236}">
                <a16:creationId xmlns:a16="http://schemas.microsoft.com/office/drawing/2014/main" id="{B8096EB0-CFD4-4AD9-989C-55256439A74E}"/>
              </a:ext>
            </a:extLst>
          </p:cNvPr>
          <p:cNvSpPr/>
          <p:nvPr/>
        </p:nvSpPr>
        <p:spPr>
          <a:xfrm>
            <a:off x="0" y="0"/>
            <a:ext cx="3373821" cy="2427890"/>
          </a:xfrm>
          <a:prstGeom prst="flowChartDocument">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rPr>
              <a:t>Ukraine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rPr>
              <a:t>2015 / 2016</a:t>
            </a:r>
          </a:p>
        </p:txBody>
      </p:sp>
    </p:spTree>
    <p:custDataLst>
      <p:tags r:id="rId1"/>
    </p:custDataLst>
    <p:extLst>
      <p:ext uri="{BB962C8B-B14F-4D97-AF65-F5344CB8AC3E}">
        <p14:creationId xmlns:p14="http://schemas.microsoft.com/office/powerpoint/2010/main" val="3203426440"/>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4B0B3-DE2A-9C09-78FC-37FAF86E0E10}"/>
              </a:ext>
            </a:extLst>
          </p:cNvPr>
          <p:cNvSpPr>
            <a:spLocks noGrp="1"/>
          </p:cNvSpPr>
          <p:nvPr>
            <p:ph type="title"/>
          </p:nvPr>
        </p:nvSpPr>
        <p:spPr/>
        <p:txBody>
          <a:bodyPr/>
          <a:lstStyle/>
          <a:p>
            <a:r>
              <a:rPr lang="en-US" dirty="0">
                <a:latin typeface="Arial Nova Light"/>
                <a:cs typeface="Arial"/>
              </a:rPr>
              <a:t>Typical Natural Gas Compressor Station</a:t>
            </a:r>
            <a:endParaRPr lang="en-US" dirty="0"/>
          </a:p>
        </p:txBody>
      </p:sp>
      <p:pic>
        <p:nvPicPr>
          <p:cNvPr id="9" name="Content Placeholder 8" descr="A picture containing sky, outdoor, grass, dirt&#10;&#10;Description automatically generated">
            <a:extLst>
              <a:ext uri="{FF2B5EF4-FFF2-40B4-BE49-F238E27FC236}">
                <a16:creationId xmlns:a16="http://schemas.microsoft.com/office/drawing/2014/main" id="{5A5AC752-0F74-46A4-A81B-D8B841562E09}"/>
              </a:ext>
            </a:extLst>
          </p:cNvPr>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638175" y="960313"/>
            <a:ext cx="10915650" cy="5738813"/>
          </a:xfrm>
        </p:spPr>
      </p:pic>
      <p:sp>
        <p:nvSpPr>
          <p:cNvPr id="4" name="Slide Number Placeholder 3">
            <a:extLst>
              <a:ext uri="{FF2B5EF4-FFF2-40B4-BE49-F238E27FC236}">
                <a16:creationId xmlns:a16="http://schemas.microsoft.com/office/drawing/2014/main" id="{F810339D-EB9C-82C5-925F-F35577FC6ECF}"/>
              </a:ext>
            </a:extLst>
          </p:cNvPr>
          <p:cNvSpPr>
            <a:spLocks noGrp="1"/>
          </p:cNvSpPr>
          <p:nvPr>
            <p:ph type="sldNum" sz="quarter" idx="4294967295"/>
          </p:nvPr>
        </p:nvSpPr>
        <p:spPr>
          <a:xfrm>
            <a:off x="9127068" y="6324176"/>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50" b="0" kern="1200">
                <a:solidFill>
                  <a:schemeClr val="tx1"/>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0A71C89-2D7F-4DE3-B686-B567B7CE4AF9}" type="slidenum">
              <a:rPr lang="en-US" smtClean="0"/>
              <a:pPr/>
              <a:t>17</a:t>
            </a:fld>
            <a:endParaRPr lang="en-US" dirty="0"/>
          </a:p>
        </p:txBody>
      </p:sp>
      <p:sp>
        <p:nvSpPr>
          <p:cNvPr id="6" name="TextBox 5">
            <a:extLst>
              <a:ext uri="{FF2B5EF4-FFF2-40B4-BE49-F238E27FC236}">
                <a16:creationId xmlns:a16="http://schemas.microsoft.com/office/drawing/2014/main" id="{F5917DB3-30E4-4229-AE30-D5589A8C1565}"/>
              </a:ext>
            </a:extLst>
          </p:cNvPr>
          <p:cNvSpPr txBox="1"/>
          <p:nvPr/>
        </p:nvSpPr>
        <p:spPr>
          <a:xfrm>
            <a:off x="719619" y="4529601"/>
            <a:ext cx="3914775" cy="1569660"/>
          </a:xfrm>
          <a:prstGeom prst="rect">
            <a:avLst/>
          </a:prstGeom>
          <a:noFill/>
        </p:spPr>
        <p:txBody>
          <a:bodyPr wrap="square" rtlCol="0">
            <a:spAutoFit/>
          </a:bodyPr>
          <a:lstStyle/>
          <a:p>
            <a:r>
              <a:rPr lang="en-US" b="1" dirty="0">
                <a:solidFill>
                  <a:schemeClr val="bg1"/>
                </a:solidFill>
              </a:rPr>
              <a:t>Attributes</a:t>
            </a:r>
          </a:p>
          <a:p>
            <a:pPr marL="171450" indent="-171450">
              <a:buFont typeface="Arial" panose="020B0604020202020204" pitchFamily="34" charset="0"/>
              <a:buChar char="•"/>
            </a:pPr>
            <a:r>
              <a:rPr lang="en-US" sz="1400" dirty="0">
                <a:solidFill>
                  <a:schemeClr val="bg1"/>
                </a:solidFill>
              </a:rPr>
              <a:t>Increase pressure and speed of gas</a:t>
            </a:r>
          </a:p>
          <a:p>
            <a:pPr marL="171450" indent="-171450">
              <a:buFont typeface="Arial" panose="020B0604020202020204" pitchFamily="34" charset="0"/>
              <a:buChar char="•"/>
            </a:pPr>
            <a:r>
              <a:rPr lang="en-US" sz="1400" dirty="0">
                <a:solidFill>
                  <a:schemeClr val="bg1"/>
                </a:solidFill>
              </a:rPr>
              <a:t>Monitor pressure of pipeline</a:t>
            </a:r>
          </a:p>
          <a:p>
            <a:pPr marL="171450" indent="-171450">
              <a:buFont typeface="Arial" panose="020B0604020202020204" pitchFamily="34" charset="0"/>
              <a:buChar char="•"/>
            </a:pPr>
            <a:r>
              <a:rPr lang="en-US" sz="1400" dirty="0">
                <a:solidFill>
                  <a:schemeClr val="bg1"/>
                </a:solidFill>
              </a:rPr>
              <a:t>Highly complex equipment</a:t>
            </a:r>
          </a:p>
          <a:p>
            <a:endParaRPr lang="en-US" dirty="0"/>
          </a:p>
          <a:p>
            <a:endParaRPr lang="en-US" dirty="0"/>
          </a:p>
        </p:txBody>
      </p:sp>
      <p:sp>
        <p:nvSpPr>
          <p:cNvPr id="7" name="TextBox 6">
            <a:extLst>
              <a:ext uri="{FF2B5EF4-FFF2-40B4-BE49-F238E27FC236}">
                <a16:creationId xmlns:a16="http://schemas.microsoft.com/office/drawing/2014/main" id="{606C4C36-0BF1-4E6B-B56A-F5FA231D2D78}"/>
              </a:ext>
            </a:extLst>
          </p:cNvPr>
          <p:cNvSpPr txBox="1"/>
          <p:nvPr/>
        </p:nvSpPr>
        <p:spPr>
          <a:xfrm>
            <a:off x="9039708" y="4529601"/>
            <a:ext cx="2595562" cy="1231106"/>
          </a:xfrm>
          <a:prstGeom prst="rect">
            <a:avLst/>
          </a:prstGeom>
          <a:noFill/>
        </p:spPr>
        <p:txBody>
          <a:bodyPr wrap="square" rtlCol="0">
            <a:spAutoFit/>
          </a:bodyPr>
          <a:lstStyle/>
          <a:p>
            <a:r>
              <a:rPr lang="en-US" b="1" dirty="0">
                <a:solidFill>
                  <a:schemeClr val="bg1"/>
                </a:solidFill>
              </a:rPr>
              <a:t>Applications/Devices</a:t>
            </a:r>
          </a:p>
          <a:p>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SCADA</a:t>
            </a:r>
          </a:p>
          <a:p>
            <a:pPr marL="285750" indent="-285750">
              <a:buFont typeface="Arial" panose="020B0604020202020204" pitchFamily="34" charset="0"/>
              <a:buChar char="•"/>
            </a:pPr>
            <a:r>
              <a:rPr lang="en-US" sz="1400" dirty="0">
                <a:solidFill>
                  <a:schemeClr val="bg1"/>
                </a:solidFill>
              </a:rPr>
              <a:t>HMI/PLC/RTU</a:t>
            </a:r>
          </a:p>
          <a:p>
            <a:pPr marL="285750" indent="-285750">
              <a:buFont typeface="Arial" panose="020B0604020202020204" pitchFamily="34" charset="0"/>
              <a:buChar char="•"/>
            </a:pPr>
            <a:endParaRPr lang="en-US" sz="1400" dirty="0">
              <a:solidFill>
                <a:schemeClr val="bg1"/>
              </a:solidFill>
            </a:endParaRPr>
          </a:p>
        </p:txBody>
      </p:sp>
      <p:sp>
        <p:nvSpPr>
          <p:cNvPr id="3" name="TextBox 2">
            <a:extLst>
              <a:ext uri="{FF2B5EF4-FFF2-40B4-BE49-F238E27FC236}">
                <a16:creationId xmlns:a16="http://schemas.microsoft.com/office/drawing/2014/main" id="{1DD3A26D-6D1A-46BA-8386-929830A5CB7E}"/>
              </a:ext>
            </a:extLst>
          </p:cNvPr>
          <p:cNvSpPr txBox="1"/>
          <p:nvPr/>
        </p:nvSpPr>
        <p:spPr>
          <a:xfrm>
            <a:off x="2533984" y="6159422"/>
            <a:ext cx="7124032" cy="369332"/>
          </a:xfrm>
          <a:prstGeom prst="rect">
            <a:avLst/>
          </a:prstGeom>
          <a:noFill/>
        </p:spPr>
        <p:txBody>
          <a:bodyPr wrap="square" rtlCol="0">
            <a:spAutoFit/>
          </a:bodyPr>
          <a:lstStyle/>
          <a:p>
            <a:pPr algn="ctr"/>
            <a:r>
              <a:rPr lang="en-US" b="1" i="1" dirty="0">
                <a:solidFill>
                  <a:schemeClr val="bg1"/>
                </a:solidFill>
              </a:rPr>
              <a:t>Workhorse of the system and critical for maintaining deliveries.</a:t>
            </a:r>
          </a:p>
        </p:txBody>
      </p:sp>
    </p:spTree>
    <p:extLst>
      <p:ext uri="{BB962C8B-B14F-4D97-AF65-F5344CB8AC3E}">
        <p14:creationId xmlns:p14="http://schemas.microsoft.com/office/powerpoint/2010/main" val="436163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0DA2E-3628-4A85-A741-79A7B6D3A9AC}"/>
              </a:ext>
            </a:extLst>
          </p:cNvPr>
          <p:cNvSpPr>
            <a:spLocks noGrp="1"/>
          </p:cNvSpPr>
          <p:nvPr>
            <p:ph type="title"/>
          </p:nvPr>
        </p:nvSpPr>
        <p:spPr>
          <a:xfrm>
            <a:off x="891350" y="183524"/>
            <a:ext cx="10409299" cy="434243"/>
          </a:xfrm>
        </p:spPr>
        <p:txBody>
          <a:bodyPr>
            <a:normAutofit fontScale="90000"/>
          </a:bodyPr>
          <a:lstStyle/>
          <a:p>
            <a:r>
              <a:rPr lang="en-US" sz="2500" dirty="0">
                <a:solidFill>
                  <a:srgbClr val="06509D"/>
                </a:solidFill>
              </a:rPr>
              <a:t>Natural Gas Transmission: Gas Turbine Compression</a:t>
            </a:r>
          </a:p>
        </p:txBody>
      </p:sp>
      <p:pic>
        <p:nvPicPr>
          <p:cNvPr id="4" name="Picture 3">
            <a:extLst>
              <a:ext uri="{FF2B5EF4-FFF2-40B4-BE49-F238E27FC236}">
                <a16:creationId xmlns:a16="http://schemas.microsoft.com/office/drawing/2014/main" id="{D675239D-986F-44DA-9030-92410D421D79}"/>
              </a:ext>
            </a:extLst>
          </p:cNvPr>
          <p:cNvPicPr>
            <a:picLocks noChangeAspect="1"/>
          </p:cNvPicPr>
          <p:nvPr/>
        </p:nvPicPr>
        <p:blipFill>
          <a:blip r:embed="rId3"/>
          <a:stretch>
            <a:fillRect/>
          </a:stretch>
        </p:blipFill>
        <p:spPr>
          <a:xfrm>
            <a:off x="6634608" y="731485"/>
            <a:ext cx="3972387" cy="3247091"/>
          </a:xfrm>
          <a:prstGeom prst="rect">
            <a:avLst/>
          </a:prstGeom>
        </p:spPr>
      </p:pic>
      <p:pic>
        <p:nvPicPr>
          <p:cNvPr id="3" name="Picture 2">
            <a:extLst>
              <a:ext uri="{FF2B5EF4-FFF2-40B4-BE49-F238E27FC236}">
                <a16:creationId xmlns:a16="http://schemas.microsoft.com/office/drawing/2014/main" id="{79B1F538-FFC1-4356-AEA1-4F966CA76A5E}"/>
              </a:ext>
            </a:extLst>
          </p:cNvPr>
          <p:cNvPicPr>
            <a:picLocks noChangeAspect="1"/>
          </p:cNvPicPr>
          <p:nvPr/>
        </p:nvPicPr>
        <p:blipFill>
          <a:blip r:embed="rId4"/>
          <a:stretch>
            <a:fillRect/>
          </a:stretch>
        </p:blipFill>
        <p:spPr>
          <a:xfrm>
            <a:off x="6217740" y="4063207"/>
            <a:ext cx="5974260" cy="2276982"/>
          </a:xfrm>
          <a:prstGeom prst="rect">
            <a:avLst/>
          </a:prstGeom>
        </p:spPr>
      </p:pic>
      <p:pic>
        <p:nvPicPr>
          <p:cNvPr id="12" name="Picture 11">
            <a:extLst>
              <a:ext uri="{FF2B5EF4-FFF2-40B4-BE49-F238E27FC236}">
                <a16:creationId xmlns:a16="http://schemas.microsoft.com/office/drawing/2014/main" id="{1D539446-9292-4913-9254-1D48C7C61721}"/>
              </a:ext>
            </a:extLst>
          </p:cNvPr>
          <p:cNvPicPr>
            <a:picLocks noChangeAspect="1"/>
          </p:cNvPicPr>
          <p:nvPr/>
        </p:nvPicPr>
        <p:blipFill>
          <a:blip r:embed="rId5"/>
          <a:stretch>
            <a:fillRect/>
          </a:stretch>
        </p:blipFill>
        <p:spPr>
          <a:xfrm>
            <a:off x="7913622" y="969639"/>
            <a:ext cx="3862794" cy="3430771"/>
          </a:xfrm>
          <a:prstGeom prst="rect">
            <a:avLst/>
          </a:prstGeom>
        </p:spPr>
      </p:pic>
      <p:pic>
        <p:nvPicPr>
          <p:cNvPr id="10" name="Picture 9">
            <a:extLst>
              <a:ext uri="{FF2B5EF4-FFF2-40B4-BE49-F238E27FC236}">
                <a16:creationId xmlns:a16="http://schemas.microsoft.com/office/drawing/2014/main" id="{3B6FE4C4-011F-4C01-B10E-718B7C6DB301}"/>
              </a:ext>
            </a:extLst>
          </p:cNvPr>
          <p:cNvPicPr>
            <a:picLocks noChangeAspect="1"/>
          </p:cNvPicPr>
          <p:nvPr/>
        </p:nvPicPr>
        <p:blipFill>
          <a:blip r:embed="rId6"/>
          <a:stretch>
            <a:fillRect/>
          </a:stretch>
        </p:blipFill>
        <p:spPr>
          <a:xfrm>
            <a:off x="2066499" y="3796505"/>
            <a:ext cx="4827715" cy="2901474"/>
          </a:xfrm>
          <a:prstGeom prst="rect">
            <a:avLst/>
          </a:prstGeom>
        </p:spPr>
      </p:pic>
      <p:pic>
        <p:nvPicPr>
          <p:cNvPr id="6" name="Picture 5">
            <a:extLst>
              <a:ext uri="{FF2B5EF4-FFF2-40B4-BE49-F238E27FC236}">
                <a16:creationId xmlns:a16="http://schemas.microsoft.com/office/drawing/2014/main" id="{19CAEB3D-6888-48CE-8D3C-3EB5CBEABF41}"/>
              </a:ext>
            </a:extLst>
          </p:cNvPr>
          <p:cNvPicPr>
            <a:picLocks noChangeAspect="1"/>
          </p:cNvPicPr>
          <p:nvPr/>
        </p:nvPicPr>
        <p:blipFill>
          <a:blip r:embed="rId7"/>
          <a:stretch>
            <a:fillRect/>
          </a:stretch>
        </p:blipFill>
        <p:spPr>
          <a:xfrm>
            <a:off x="7913622" y="585113"/>
            <a:ext cx="3972387" cy="1986194"/>
          </a:xfrm>
          <a:prstGeom prst="rect">
            <a:avLst/>
          </a:prstGeom>
        </p:spPr>
      </p:pic>
      <p:pic>
        <p:nvPicPr>
          <p:cNvPr id="11" name="Picture 10">
            <a:extLst>
              <a:ext uri="{FF2B5EF4-FFF2-40B4-BE49-F238E27FC236}">
                <a16:creationId xmlns:a16="http://schemas.microsoft.com/office/drawing/2014/main" id="{6CE7CE58-DFDC-49C9-86EC-05230ED83964}"/>
              </a:ext>
            </a:extLst>
          </p:cNvPr>
          <p:cNvPicPr>
            <a:picLocks noChangeAspect="1"/>
          </p:cNvPicPr>
          <p:nvPr/>
        </p:nvPicPr>
        <p:blipFill>
          <a:blip r:embed="rId8"/>
          <a:stretch>
            <a:fillRect/>
          </a:stretch>
        </p:blipFill>
        <p:spPr>
          <a:xfrm>
            <a:off x="611982" y="3160251"/>
            <a:ext cx="2701474" cy="3061323"/>
          </a:xfrm>
          <a:prstGeom prst="rect">
            <a:avLst/>
          </a:prstGeom>
        </p:spPr>
      </p:pic>
      <p:sp>
        <p:nvSpPr>
          <p:cNvPr id="5" name="Rectangle 4">
            <a:extLst>
              <a:ext uri="{FF2B5EF4-FFF2-40B4-BE49-F238E27FC236}">
                <a16:creationId xmlns:a16="http://schemas.microsoft.com/office/drawing/2014/main" id="{3D471ADC-19FB-41B3-A7F5-FB9D9B52D536}"/>
              </a:ext>
            </a:extLst>
          </p:cNvPr>
          <p:cNvSpPr/>
          <p:nvPr/>
        </p:nvSpPr>
        <p:spPr>
          <a:xfrm>
            <a:off x="891350" y="586328"/>
            <a:ext cx="5778410" cy="2616101"/>
          </a:xfrm>
          <a:prstGeom prst="rect">
            <a:avLst/>
          </a:prstGeom>
          <a:solidFill>
            <a:schemeClr val="bg1">
              <a:lumMod val="85000"/>
            </a:schemeClr>
          </a:solidFill>
        </p:spPr>
        <p:txBody>
          <a:bodyPr wrap="square">
            <a:spAutoFit/>
          </a:bodyPr>
          <a:lstStyle/>
          <a:p>
            <a:r>
              <a:rPr lang="en-US" sz="1200" b="1" dirty="0">
                <a:solidFill>
                  <a:srgbClr val="FF0000"/>
                </a:solidFill>
                <a:latin typeface="Arial" panose="020B0604020202020204" pitchFamily="34" charset="0"/>
                <a:cs typeface="Arial" panose="020B0604020202020204" pitchFamily="34" charset="0"/>
              </a:rPr>
              <a:t>How do they do that? How do they provide compression? What does that look like….</a:t>
            </a:r>
            <a:endParaRPr lang="en-US" sz="1200" dirty="0">
              <a:solidFill>
                <a:srgbClr val="FF0000"/>
              </a:solidFill>
              <a:latin typeface="Arial" panose="020B0604020202020204" pitchFamily="34" charset="0"/>
              <a:cs typeface="Arial" panose="020B0604020202020204" pitchFamily="34" charset="0"/>
            </a:endParaRPr>
          </a:p>
          <a:p>
            <a:endParaRPr lang="en-US" sz="1000" b="1" dirty="0">
              <a:solidFill>
                <a:srgbClr val="FF0000"/>
              </a:solidFill>
              <a:latin typeface="Arial" panose="020B0604020202020204" pitchFamily="34" charset="0"/>
              <a:ea typeface="+mj-ea"/>
              <a:cs typeface="Arial" panose="020B0604020202020204" pitchFamily="34" charset="0"/>
            </a:endParaRPr>
          </a:p>
          <a:p>
            <a:r>
              <a:rPr lang="en-US" sz="1000" b="1" dirty="0">
                <a:latin typeface="Arial" panose="020B0604020202020204" pitchFamily="34" charset="0"/>
                <a:ea typeface="+mj-ea"/>
                <a:cs typeface="Arial" panose="020B0604020202020204" pitchFamily="34" charset="0"/>
              </a:rPr>
              <a:t>The “compressor unit” (</a:t>
            </a:r>
            <a:r>
              <a:rPr lang="en-US" sz="1000" dirty="0">
                <a:latin typeface="Arial" panose="020B0604020202020204" pitchFamily="34" charset="0"/>
                <a:ea typeface="+mj-ea"/>
                <a:cs typeface="Arial" panose="020B0604020202020204" pitchFamily="34" charset="0"/>
              </a:rPr>
              <a:t>engine and compressor bodies) </a:t>
            </a:r>
            <a:r>
              <a:rPr lang="en-US" sz="1000" b="1" dirty="0">
                <a:latin typeface="Arial" panose="020B0604020202020204" pitchFamily="34" charset="0"/>
                <a:ea typeface="+mj-ea"/>
                <a:cs typeface="Arial" panose="020B0604020202020204" pitchFamily="34" charset="0"/>
              </a:rPr>
              <a:t>is the star of the show</a:t>
            </a:r>
            <a:r>
              <a:rPr lang="en-US" sz="1000" dirty="0">
                <a:latin typeface="Arial" panose="020B0604020202020204" pitchFamily="34" charset="0"/>
                <a:ea typeface="+mj-ea"/>
                <a:cs typeface="Arial" panose="020B0604020202020204" pitchFamily="34" charset="0"/>
              </a:rPr>
              <a:t>: the physics and chemistry harnessed here are based on the </a:t>
            </a:r>
            <a:r>
              <a:rPr lang="en-US" sz="1000" b="1" dirty="0">
                <a:latin typeface="Arial" panose="020B0604020202020204" pitchFamily="34" charset="0"/>
                <a:ea typeface="+mj-ea"/>
                <a:cs typeface="Arial" panose="020B0604020202020204" pitchFamily="34" charset="0"/>
              </a:rPr>
              <a:t>Brayton Thermodynamic Cycle </a:t>
            </a:r>
            <a:r>
              <a:rPr lang="en-US" sz="1000" dirty="0">
                <a:latin typeface="Arial" panose="020B0604020202020204" pitchFamily="34" charset="0"/>
                <a:ea typeface="+mj-ea"/>
                <a:cs typeface="Arial" panose="020B0604020202020204" pitchFamily="34" charset="0"/>
              </a:rPr>
              <a:t>named after George Brayton, which</a:t>
            </a:r>
            <a:r>
              <a:rPr lang="en-US" sz="1000" b="1" dirty="0">
                <a:latin typeface="Arial" panose="020B0604020202020204" pitchFamily="34" charset="0"/>
                <a:ea typeface="+mj-ea"/>
                <a:cs typeface="Arial" panose="020B0604020202020204" pitchFamily="34" charset="0"/>
              </a:rPr>
              <a:t> </a:t>
            </a:r>
            <a:r>
              <a:rPr lang="en-US" sz="1000" dirty="0">
                <a:latin typeface="Arial" panose="020B0604020202020204" pitchFamily="34" charset="0"/>
                <a:ea typeface="+mj-ea"/>
                <a:cs typeface="Arial" panose="020B0604020202020204" pitchFamily="34" charset="0"/>
              </a:rPr>
              <a:t>describes the workings of a constant-pressure heat engine. The original Brayton engines used a piston compressor and piston expander, but more modern gas turbine engines and airbreathing jet engines also follow the Brayton cycle. </a:t>
            </a:r>
          </a:p>
          <a:p>
            <a:r>
              <a:rPr lang="en-US" sz="1000" b="1" dirty="0"/>
              <a:t>The Brayton cycle (or Joule cycle) consists of four processes</a:t>
            </a:r>
            <a:r>
              <a:rPr lang="en-US" sz="1000" dirty="0"/>
              <a:t>:</a:t>
            </a:r>
          </a:p>
          <a:p>
            <a:r>
              <a:rPr lang="en-US" sz="1000" dirty="0"/>
              <a:t>a - b Adiabatic, quasi-static (or reversible) </a:t>
            </a:r>
            <a:r>
              <a:rPr lang="en-US" sz="1000" b="1" dirty="0"/>
              <a:t>compression</a:t>
            </a:r>
            <a:r>
              <a:rPr lang="en-US" sz="1000" dirty="0"/>
              <a:t> in the inlet and compressor;</a:t>
            </a:r>
          </a:p>
          <a:p>
            <a:r>
              <a:rPr lang="en-US" sz="1000" dirty="0"/>
              <a:t>b - c Constant pressure </a:t>
            </a:r>
            <a:r>
              <a:rPr lang="en-US" sz="1000" b="1" dirty="0"/>
              <a:t>fuel combustion </a:t>
            </a:r>
            <a:r>
              <a:rPr lang="en-US" sz="1000" dirty="0"/>
              <a:t>(idealized as constant pressure heat addition);</a:t>
            </a:r>
          </a:p>
          <a:p>
            <a:r>
              <a:rPr lang="en-US" sz="1000" dirty="0"/>
              <a:t>c - d Adiabatic, quasi-static (or reversible) </a:t>
            </a:r>
            <a:r>
              <a:rPr lang="en-US" sz="1000" b="1" dirty="0"/>
              <a:t>expansion in the turbine and exhaust </a:t>
            </a:r>
            <a:r>
              <a:rPr lang="en-US" sz="1000" dirty="0"/>
              <a:t>nozzle, with which </a:t>
            </a:r>
            <a:r>
              <a:rPr lang="en-US" sz="1000" b="1" dirty="0"/>
              <a:t>we take some work out and use it to drive the air compressor</a:t>
            </a:r>
            <a:r>
              <a:rPr lang="en-US" sz="1000" dirty="0"/>
              <a:t> and take the </a:t>
            </a:r>
            <a:r>
              <a:rPr lang="en-US" sz="1000" b="1" dirty="0"/>
              <a:t>remaining work out</a:t>
            </a:r>
            <a:r>
              <a:rPr lang="en-US" sz="1000" dirty="0"/>
              <a:t> and use it to accelerate fluid for jet propulsion, or </a:t>
            </a:r>
            <a:r>
              <a:rPr lang="en-US" sz="1000" b="1" dirty="0"/>
              <a:t>to drive a gas compressor.</a:t>
            </a:r>
            <a:endParaRPr lang="en-US" sz="1000" dirty="0"/>
          </a:p>
          <a:p>
            <a:r>
              <a:rPr lang="en-US" sz="1000" dirty="0"/>
              <a:t>d - a Cool the air at constant pressure back to its initial condition.</a:t>
            </a:r>
          </a:p>
          <a:p>
            <a:endParaRPr lang="en-US" sz="1000" b="1" dirty="0">
              <a:solidFill>
                <a:srgbClr val="FF0000"/>
              </a:solidFill>
              <a:highlight>
                <a:srgbClr val="FFFF00"/>
              </a:highlight>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56519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E0819-388B-42F6-85CE-60D8322A9391}"/>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F12ACEEB-E614-4D0F-B9A7-0BE8330D3E13}"/>
              </a:ext>
            </a:extLst>
          </p:cNvPr>
          <p:cNvSpPr>
            <a:spLocks noGrp="1"/>
          </p:cNvSpPr>
          <p:nvPr>
            <p:ph type="body" idx="1"/>
          </p:nvPr>
        </p:nvSpPr>
        <p:spPr/>
        <p:txBody>
          <a:bodyPr/>
          <a:lstStyle/>
          <a:p>
            <a:endParaRPr lang="en-US"/>
          </a:p>
        </p:txBody>
      </p:sp>
      <p:pic>
        <p:nvPicPr>
          <p:cNvPr id="7" name="Picture 6">
            <a:extLst>
              <a:ext uri="{FF2B5EF4-FFF2-40B4-BE49-F238E27FC236}">
                <a16:creationId xmlns:a16="http://schemas.microsoft.com/office/drawing/2014/main" id="{9EC29452-4E93-4FAB-9692-3D614A11916A}"/>
              </a:ext>
            </a:extLst>
          </p:cNvPr>
          <p:cNvPicPr>
            <a:picLocks noChangeAspect="1"/>
          </p:cNvPicPr>
          <p:nvPr/>
        </p:nvPicPr>
        <p:blipFill>
          <a:blip r:embed="rId3"/>
          <a:stretch>
            <a:fillRect/>
          </a:stretch>
        </p:blipFill>
        <p:spPr>
          <a:xfrm>
            <a:off x="834095" y="748047"/>
            <a:ext cx="10523809" cy="5361905"/>
          </a:xfrm>
          <a:prstGeom prst="rect">
            <a:avLst/>
          </a:prstGeom>
        </p:spPr>
      </p:pic>
    </p:spTree>
    <p:extLst>
      <p:ext uri="{BB962C8B-B14F-4D97-AF65-F5344CB8AC3E}">
        <p14:creationId xmlns:p14="http://schemas.microsoft.com/office/powerpoint/2010/main" val="836660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7C73-F05F-40BC-9AD3-EEB821899AA0}"/>
              </a:ext>
            </a:extLst>
          </p:cNvPr>
          <p:cNvSpPr>
            <a:spLocks noGrp="1"/>
          </p:cNvSpPr>
          <p:nvPr>
            <p:ph type="title"/>
          </p:nvPr>
        </p:nvSpPr>
        <p:spPr/>
        <p:txBody>
          <a:bodyPr/>
          <a:lstStyle/>
          <a:p>
            <a:endParaRPr lang="en-US"/>
          </a:p>
        </p:txBody>
      </p:sp>
      <p:pic>
        <p:nvPicPr>
          <p:cNvPr id="1025" name="Picture 1" descr="Machine generated alternative text:&#10;CCE Origins: Cyber Defenders are Not &#10;Winning &#10;2007 &#10;Estonia Georgia Stuxnet Metcalf &#10;2021 &#10;Colonial &#10;Sunburst Oldsmar &#10;Aurora &#10;Shamoon &#10;Ukraine NotPetya &#10;(EACKB&amp;RGY3) &#10;Ukraine TRISIS ">
            <a:extLst>
              <a:ext uri="{FF2B5EF4-FFF2-40B4-BE49-F238E27FC236}">
                <a16:creationId xmlns:a16="http://schemas.microsoft.com/office/drawing/2014/main" id="{53EA5167-7073-47A8-8DB3-9092ED5F402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6759" y="189081"/>
            <a:ext cx="11678481" cy="6303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746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042B5-EBB0-4326-A6D5-3A7DD84C1E2D}"/>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FF7BF70-8394-48CE-88F8-70D962871A27}"/>
              </a:ext>
            </a:extLst>
          </p:cNvPr>
          <p:cNvSpPr>
            <a:spLocks noGrp="1"/>
          </p:cNvSpPr>
          <p:nvPr>
            <p:ph type="body" idx="1"/>
          </p:nvPr>
        </p:nvSpPr>
        <p:spPr/>
        <p:txBody>
          <a:bodyPr/>
          <a:lstStyle/>
          <a:p>
            <a:endParaRPr lang="en-US"/>
          </a:p>
        </p:txBody>
      </p:sp>
      <p:pic>
        <p:nvPicPr>
          <p:cNvPr id="9" name="Picture 8">
            <a:extLst>
              <a:ext uri="{FF2B5EF4-FFF2-40B4-BE49-F238E27FC236}">
                <a16:creationId xmlns:a16="http://schemas.microsoft.com/office/drawing/2014/main" id="{2132F273-B1AE-4EDA-9A25-9543BF754A49}"/>
              </a:ext>
            </a:extLst>
          </p:cNvPr>
          <p:cNvPicPr>
            <a:picLocks noChangeAspect="1"/>
          </p:cNvPicPr>
          <p:nvPr/>
        </p:nvPicPr>
        <p:blipFill>
          <a:blip r:embed="rId3"/>
          <a:stretch>
            <a:fillRect/>
          </a:stretch>
        </p:blipFill>
        <p:spPr>
          <a:xfrm>
            <a:off x="781714" y="890905"/>
            <a:ext cx="10628571" cy="5076190"/>
          </a:xfrm>
          <a:prstGeom prst="rect">
            <a:avLst/>
          </a:prstGeom>
        </p:spPr>
      </p:pic>
    </p:spTree>
    <p:extLst>
      <p:ext uri="{BB962C8B-B14F-4D97-AF65-F5344CB8AC3E}">
        <p14:creationId xmlns:p14="http://schemas.microsoft.com/office/powerpoint/2010/main" val="562828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12F1E-0850-442F-9ACC-5D282198002C}"/>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2255BDD-C78E-4F65-855B-C759A9E8958B}"/>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187E772-04F6-440E-B472-A94DFC2801CA}"/>
              </a:ext>
            </a:extLst>
          </p:cNvPr>
          <p:cNvPicPr>
            <a:picLocks noChangeAspect="1"/>
          </p:cNvPicPr>
          <p:nvPr/>
        </p:nvPicPr>
        <p:blipFill>
          <a:blip r:embed="rId3"/>
          <a:stretch>
            <a:fillRect/>
          </a:stretch>
        </p:blipFill>
        <p:spPr>
          <a:xfrm>
            <a:off x="337334" y="766391"/>
            <a:ext cx="11517332" cy="5325218"/>
          </a:xfrm>
          <a:prstGeom prst="rect">
            <a:avLst/>
          </a:prstGeom>
        </p:spPr>
      </p:pic>
    </p:spTree>
    <p:extLst>
      <p:ext uri="{BB962C8B-B14F-4D97-AF65-F5344CB8AC3E}">
        <p14:creationId xmlns:p14="http://schemas.microsoft.com/office/powerpoint/2010/main" val="92257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F190D-C46B-416E-A14B-48880FBDA832}"/>
              </a:ext>
            </a:extLst>
          </p:cNvPr>
          <p:cNvSpPr>
            <a:spLocks noGrp="1"/>
          </p:cNvSpPr>
          <p:nvPr>
            <p:ph type="title"/>
          </p:nvPr>
        </p:nvSpPr>
        <p:spPr>
          <a:xfrm>
            <a:off x="4516210" y="1070084"/>
            <a:ext cx="6772275" cy="1325563"/>
          </a:xfrm>
        </p:spPr>
        <p:txBody>
          <a:bodyPr>
            <a:normAutofit/>
          </a:bodyPr>
          <a:lstStyle/>
          <a:p>
            <a:pPr algn="ctr"/>
            <a:r>
              <a:rPr lang="en-US" sz="3600" b="0">
                <a:solidFill>
                  <a:schemeClr val="tx2"/>
                </a:solidFill>
              </a:rPr>
              <a:t>Vehicles for Cyber-enabled Sabotage</a:t>
            </a:r>
          </a:p>
        </p:txBody>
      </p:sp>
      <p:sp>
        <p:nvSpPr>
          <p:cNvPr id="3" name="Content Placeholder 2">
            <a:extLst>
              <a:ext uri="{FF2B5EF4-FFF2-40B4-BE49-F238E27FC236}">
                <a16:creationId xmlns:a16="http://schemas.microsoft.com/office/drawing/2014/main" id="{0E0B1EA9-F49B-4A5F-A905-642CA46DE70F}"/>
              </a:ext>
            </a:extLst>
          </p:cNvPr>
          <p:cNvSpPr>
            <a:spLocks noGrp="1"/>
          </p:cNvSpPr>
          <p:nvPr>
            <p:ph idx="1"/>
          </p:nvPr>
        </p:nvSpPr>
        <p:spPr>
          <a:xfrm>
            <a:off x="4516210" y="2892968"/>
            <a:ext cx="6772276" cy="1926682"/>
          </a:xfrm>
          <a:solidFill>
            <a:schemeClr val="tx1">
              <a:lumMod val="75000"/>
              <a:lumOff val="25000"/>
            </a:schemeClr>
          </a:solidFill>
          <a:effectLst>
            <a:outerShdw blurRad="50800" dist="38100" dir="2700000" algn="tl" rotWithShape="0">
              <a:prstClr val="black">
                <a:alpha val="40000"/>
              </a:prstClr>
            </a:outerShdw>
          </a:effectLst>
        </p:spPr>
        <p:txBody>
          <a:bodyPr anchor="ctr">
            <a:noAutofit/>
          </a:bodyPr>
          <a:lstStyle/>
          <a:p>
            <a:pPr marL="0" indent="0" algn="ctr">
              <a:buNone/>
            </a:pPr>
            <a:r>
              <a:rPr lang="en-US" sz="2800">
                <a:solidFill>
                  <a:schemeClr val="tx1">
                    <a:lumMod val="10000"/>
                    <a:lumOff val="90000"/>
                  </a:schemeClr>
                </a:solidFill>
              </a:rPr>
              <a:t>Cyber threat actors have an extensive collection of tools, methods, and resources to launch cyber attacks against enterprises.</a:t>
            </a:r>
          </a:p>
        </p:txBody>
      </p:sp>
      <p:pic>
        <p:nvPicPr>
          <p:cNvPr id="4" name="Picture 3">
            <a:extLst>
              <a:ext uri="{FF2B5EF4-FFF2-40B4-BE49-F238E27FC236}">
                <a16:creationId xmlns:a16="http://schemas.microsoft.com/office/drawing/2014/main" id="{DA19BA0E-F3BB-424E-A1AD-600AE6963747}"/>
              </a:ext>
            </a:extLst>
          </p:cNvPr>
          <p:cNvPicPr/>
          <p:nvPr/>
        </p:nvPicPr>
        <p:blipFill>
          <a:blip r:embed="rId4">
            <a:extLst>
              <a:ext uri="{28A0092B-C50C-407E-A947-70E740481C1C}">
                <a14:useLocalDpi xmlns:a14="http://schemas.microsoft.com/office/drawing/2010/main" val="0"/>
              </a:ext>
            </a:extLst>
          </a:blip>
          <a:stretch>
            <a:fillRect/>
          </a:stretch>
        </p:blipFill>
        <p:spPr>
          <a:xfrm>
            <a:off x="249621" y="492717"/>
            <a:ext cx="2682766" cy="2530880"/>
          </a:xfrm>
          <a:prstGeom prst="rect">
            <a:avLst/>
          </a:prstGeom>
        </p:spPr>
      </p:pic>
      <p:sp>
        <p:nvSpPr>
          <p:cNvPr id="5" name="Oval 4">
            <a:extLst>
              <a:ext uri="{FF2B5EF4-FFF2-40B4-BE49-F238E27FC236}">
                <a16:creationId xmlns:a16="http://schemas.microsoft.com/office/drawing/2014/main" id="{22DFA131-5870-45F1-AAB4-A0F00B196DD3}"/>
              </a:ext>
            </a:extLst>
          </p:cNvPr>
          <p:cNvSpPr/>
          <p:nvPr/>
        </p:nvSpPr>
        <p:spPr>
          <a:xfrm>
            <a:off x="-559837" y="-643812"/>
            <a:ext cx="4658872" cy="4753357"/>
          </a:xfrm>
          <a:prstGeom prst="ellipse">
            <a:avLst/>
          </a:prstGeom>
          <a:noFill/>
          <a:ln>
            <a:solidFill>
              <a:schemeClr val="tx1">
                <a:lumMod val="75000"/>
                <a:lumOff val="2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CDDDE"/>
              </a:solidFill>
              <a:effectLst/>
              <a:uLnTx/>
              <a:uFillTx/>
              <a:latin typeface="Arial"/>
              <a:ea typeface="+mn-ea"/>
              <a:cs typeface="+mn-cs"/>
            </a:endParaRPr>
          </a:p>
        </p:txBody>
      </p:sp>
      <p:sp>
        <p:nvSpPr>
          <p:cNvPr id="6" name="Oval 5">
            <a:extLst>
              <a:ext uri="{FF2B5EF4-FFF2-40B4-BE49-F238E27FC236}">
                <a16:creationId xmlns:a16="http://schemas.microsoft.com/office/drawing/2014/main" id="{E62D3704-DD62-4D5C-9665-7A68F79931E6}"/>
              </a:ext>
            </a:extLst>
          </p:cNvPr>
          <p:cNvSpPr/>
          <p:nvPr/>
        </p:nvSpPr>
        <p:spPr>
          <a:xfrm>
            <a:off x="-2002865" y="2716417"/>
            <a:ext cx="4005729" cy="3872204"/>
          </a:xfrm>
          <a:prstGeom prst="ellipse">
            <a:avLst/>
          </a:prstGeom>
          <a:noFill/>
          <a:ln>
            <a:solidFill>
              <a:schemeClr val="tx2">
                <a:lumMod val="75000"/>
              </a:schemeClr>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CDDDE"/>
              </a:solidFill>
              <a:effectLst/>
              <a:uLnTx/>
              <a:uFillTx/>
              <a:latin typeface="Arial"/>
              <a:ea typeface="+mn-ea"/>
              <a:cs typeface="+mn-cs"/>
            </a:endParaRPr>
          </a:p>
        </p:txBody>
      </p:sp>
    </p:spTree>
    <p:custDataLst>
      <p:tags r:id="rId1"/>
    </p:custDataLst>
    <p:extLst>
      <p:ext uri="{BB962C8B-B14F-4D97-AF65-F5344CB8AC3E}">
        <p14:creationId xmlns:p14="http://schemas.microsoft.com/office/powerpoint/2010/main" val="412869189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27F1B537-F83A-4A6F-9469-01E27680B456}"/>
              </a:ext>
            </a:extLst>
          </p:cNvPr>
          <p:cNvSpPr/>
          <p:nvPr/>
        </p:nvSpPr>
        <p:spPr>
          <a:xfrm>
            <a:off x="0" y="0"/>
            <a:ext cx="3373821" cy="2427890"/>
          </a:xfrm>
          <a:prstGeom prst="flowChartDocument">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Arial" panose="020B0604020202020204"/>
                <a:ea typeface="+mn-ea"/>
                <a:cs typeface="+mn-cs"/>
              </a:rPr>
              <a:t>Misuse of Technology</a:t>
            </a:r>
          </a:p>
        </p:txBody>
      </p:sp>
      <p:sp>
        <p:nvSpPr>
          <p:cNvPr id="6" name="TextBox 5">
            <a:extLst>
              <a:ext uri="{FF2B5EF4-FFF2-40B4-BE49-F238E27FC236}">
                <a16:creationId xmlns:a16="http://schemas.microsoft.com/office/drawing/2014/main" id="{78FB1CDA-F54A-435B-9C6E-D858AE79FBA8}"/>
              </a:ext>
            </a:extLst>
          </p:cNvPr>
          <p:cNvSpPr txBox="1"/>
          <p:nvPr/>
        </p:nvSpPr>
        <p:spPr>
          <a:xfrm>
            <a:off x="3559602" y="463903"/>
            <a:ext cx="7980219" cy="2308324"/>
          </a:xfrm>
          <a:prstGeom prst="rect">
            <a:avLst/>
          </a:prstGeom>
          <a:solidFill>
            <a:schemeClr val="tx1">
              <a:lumMod val="75000"/>
              <a:lumOff val="25000"/>
            </a:schemeClr>
          </a:solidFill>
        </p:spPr>
        <p:txBody>
          <a:bodyPr wrap="square">
            <a:spAutoFit/>
          </a:bodyPr>
          <a:lstStyle/>
          <a:p>
            <a:r>
              <a:rPr lang="en-US" sz="2400" b="1" i="0">
                <a:solidFill>
                  <a:schemeClr val="bg1"/>
                </a:solidFill>
                <a:effectLst/>
                <a:latin typeface="Roboto" panose="020B0604020202020204" pitchFamily="2" charset="0"/>
              </a:rPr>
              <a:t>Misuse of technology WILL IMPACT your Critical Functions.</a:t>
            </a:r>
          </a:p>
          <a:p>
            <a:endParaRPr lang="en-US" sz="2400">
              <a:solidFill>
                <a:schemeClr val="bg1"/>
              </a:solidFill>
              <a:latin typeface="Roboto" panose="020B0604020202020204" pitchFamily="2" charset="0"/>
            </a:endParaRPr>
          </a:p>
          <a:p>
            <a:r>
              <a:rPr lang="en-US" sz="2400" b="0" i="0">
                <a:solidFill>
                  <a:schemeClr val="bg1"/>
                </a:solidFill>
                <a:effectLst/>
                <a:latin typeface="Roboto" panose="020B0604020202020204" pitchFamily="2" charset="0"/>
              </a:rPr>
              <a:t>Often, adversaries can manipulate existing systems and processes without creating new payloads or malware to carry out an attack.</a:t>
            </a:r>
          </a:p>
        </p:txBody>
      </p:sp>
      <p:grpSp>
        <p:nvGrpSpPr>
          <p:cNvPr id="26" name="Group 25">
            <a:extLst>
              <a:ext uri="{FF2B5EF4-FFF2-40B4-BE49-F238E27FC236}">
                <a16:creationId xmlns:a16="http://schemas.microsoft.com/office/drawing/2014/main" id="{FB237366-EB6B-46FC-99C0-7F66B3EBBA19}"/>
              </a:ext>
            </a:extLst>
          </p:cNvPr>
          <p:cNvGrpSpPr/>
          <p:nvPr/>
        </p:nvGrpSpPr>
        <p:grpSpPr>
          <a:xfrm>
            <a:off x="3247911" y="3352007"/>
            <a:ext cx="8572438" cy="3163759"/>
            <a:chOff x="3542668" y="1908314"/>
            <a:chExt cx="8229447" cy="3163759"/>
          </a:xfrm>
        </p:grpSpPr>
        <p:sp>
          <p:nvSpPr>
            <p:cNvPr id="2" name="Rectangle 1">
              <a:extLst>
                <a:ext uri="{FF2B5EF4-FFF2-40B4-BE49-F238E27FC236}">
                  <a16:creationId xmlns:a16="http://schemas.microsoft.com/office/drawing/2014/main" id="{D6B8B726-5954-48B6-A458-2CAEA51A008B}"/>
                </a:ext>
              </a:extLst>
            </p:cNvPr>
            <p:cNvSpPr/>
            <p:nvPr/>
          </p:nvSpPr>
          <p:spPr>
            <a:xfrm>
              <a:off x="3542668" y="1908315"/>
              <a:ext cx="3802756" cy="3163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b="1" dirty="0"/>
                <a:t>Attack Requirements</a:t>
              </a:r>
            </a:p>
            <a:p>
              <a:endParaRPr lang="en-US" sz="2400" dirty="0"/>
            </a:p>
            <a:p>
              <a:pPr>
                <a:spcBef>
                  <a:spcPts val="600"/>
                </a:spcBef>
              </a:pPr>
              <a:r>
                <a:rPr lang="en-US" sz="2400" dirty="0"/>
                <a:t>     Force a firmware update</a:t>
              </a:r>
            </a:p>
            <a:p>
              <a:pPr>
                <a:spcBef>
                  <a:spcPts val="600"/>
                </a:spcBef>
              </a:pPr>
              <a:r>
                <a:rPr lang="en-US" sz="2400" dirty="0"/>
                <a:t>     Stop charging batteries</a:t>
              </a:r>
            </a:p>
            <a:p>
              <a:pPr>
                <a:spcBef>
                  <a:spcPts val="600"/>
                </a:spcBef>
              </a:pPr>
              <a:r>
                <a:rPr lang="en-US" sz="2400" dirty="0"/>
                <a:t>     Open Breakers</a:t>
              </a:r>
            </a:p>
            <a:p>
              <a:pPr>
                <a:spcBef>
                  <a:spcPts val="600"/>
                </a:spcBef>
              </a:pPr>
              <a:r>
                <a:rPr lang="en-US" sz="2400" dirty="0"/>
                <a:t>     Delete Backups</a:t>
              </a:r>
            </a:p>
          </p:txBody>
        </p:sp>
        <p:sp>
          <p:nvSpPr>
            <p:cNvPr id="5" name="Rectangle 4">
              <a:extLst>
                <a:ext uri="{FF2B5EF4-FFF2-40B4-BE49-F238E27FC236}">
                  <a16:creationId xmlns:a16="http://schemas.microsoft.com/office/drawing/2014/main" id="{9C60942B-E51A-4E66-9BC6-1C485C561F21}"/>
                </a:ext>
              </a:extLst>
            </p:cNvPr>
            <p:cNvSpPr/>
            <p:nvPr/>
          </p:nvSpPr>
          <p:spPr>
            <a:xfrm>
              <a:off x="7468826" y="1908314"/>
              <a:ext cx="4303289" cy="31637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400" b="1"/>
                <a:t>Existing Capabilities</a:t>
              </a:r>
            </a:p>
            <a:p>
              <a:endParaRPr lang="en-US" sz="2400"/>
            </a:p>
            <a:p>
              <a:pPr>
                <a:spcBef>
                  <a:spcPts val="600"/>
                </a:spcBef>
              </a:pPr>
              <a:r>
                <a:rPr lang="en-US" sz="2400"/>
                <a:t>      Maintenance Mode</a:t>
              </a:r>
            </a:p>
            <a:p>
              <a:pPr>
                <a:spcBef>
                  <a:spcPts val="600"/>
                </a:spcBef>
              </a:pPr>
              <a:r>
                <a:rPr lang="en-US" sz="2400"/>
                <a:t>      Battery charge scheduler</a:t>
              </a:r>
            </a:p>
            <a:p>
              <a:pPr>
                <a:spcBef>
                  <a:spcPts val="600"/>
                </a:spcBef>
              </a:pPr>
              <a:r>
                <a:rPr lang="en-US" sz="2400"/>
                <a:t>      Substation remote HMI</a:t>
              </a:r>
            </a:p>
            <a:p>
              <a:pPr>
                <a:spcBef>
                  <a:spcPts val="600"/>
                </a:spcBef>
              </a:pPr>
              <a:r>
                <a:rPr lang="en-US" sz="2400"/>
                <a:t>      Backup files stored on</a:t>
              </a:r>
            </a:p>
            <a:p>
              <a:pPr>
                <a:spcBef>
                  <a:spcPts val="600"/>
                </a:spcBef>
              </a:pPr>
              <a:r>
                <a:rPr lang="en-US" sz="2400"/>
                <a:t>      network</a:t>
              </a:r>
            </a:p>
          </p:txBody>
        </p:sp>
        <p:pic>
          <p:nvPicPr>
            <p:cNvPr id="13" name="Picture 12">
              <a:extLst>
                <a:ext uri="{FF2B5EF4-FFF2-40B4-BE49-F238E27FC236}">
                  <a16:creationId xmlns:a16="http://schemas.microsoft.com/office/drawing/2014/main" id="{7AB3729B-CD9C-4B4A-8617-E2D645A8388B}"/>
                </a:ext>
              </a:extLst>
            </p:cNvPr>
            <p:cNvPicPr>
              <a:picLocks noChangeAspect="1"/>
            </p:cNvPicPr>
            <p:nvPr/>
          </p:nvPicPr>
          <p:blipFill>
            <a:blip r:embed="rId4"/>
            <a:stretch>
              <a:fillRect/>
            </a:stretch>
          </p:blipFill>
          <p:spPr>
            <a:xfrm>
              <a:off x="7672350" y="2821889"/>
              <a:ext cx="314325" cy="314325"/>
            </a:xfrm>
            <a:prstGeom prst="rect">
              <a:avLst/>
            </a:prstGeom>
          </p:spPr>
        </p:pic>
        <p:pic>
          <p:nvPicPr>
            <p:cNvPr id="15" name="Picture 14">
              <a:extLst>
                <a:ext uri="{FF2B5EF4-FFF2-40B4-BE49-F238E27FC236}">
                  <a16:creationId xmlns:a16="http://schemas.microsoft.com/office/drawing/2014/main" id="{9E57D316-A7AA-408D-85D0-5A6F42B3D972}"/>
                </a:ext>
              </a:extLst>
            </p:cNvPr>
            <p:cNvPicPr>
              <a:picLocks noChangeAspect="1"/>
            </p:cNvPicPr>
            <p:nvPr/>
          </p:nvPicPr>
          <p:blipFill>
            <a:blip r:embed="rId4"/>
            <a:stretch>
              <a:fillRect/>
            </a:stretch>
          </p:blipFill>
          <p:spPr>
            <a:xfrm>
              <a:off x="7672350" y="3226308"/>
              <a:ext cx="314325" cy="314325"/>
            </a:xfrm>
            <a:prstGeom prst="rect">
              <a:avLst/>
            </a:prstGeom>
          </p:spPr>
        </p:pic>
        <p:pic>
          <p:nvPicPr>
            <p:cNvPr id="17" name="Picture 16">
              <a:extLst>
                <a:ext uri="{FF2B5EF4-FFF2-40B4-BE49-F238E27FC236}">
                  <a16:creationId xmlns:a16="http://schemas.microsoft.com/office/drawing/2014/main" id="{48939E6B-90F3-49C1-8C3F-E59ADA77E16F}"/>
                </a:ext>
              </a:extLst>
            </p:cNvPr>
            <p:cNvPicPr>
              <a:picLocks noChangeAspect="1"/>
            </p:cNvPicPr>
            <p:nvPr/>
          </p:nvPicPr>
          <p:blipFill>
            <a:blip r:embed="rId4"/>
            <a:stretch>
              <a:fillRect/>
            </a:stretch>
          </p:blipFill>
          <p:spPr>
            <a:xfrm>
              <a:off x="7672350" y="3687507"/>
              <a:ext cx="314325" cy="314325"/>
            </a:xfrm>
            <a:prstGeom prst="rect">
              <a:avLst/>
            </a:prstGeom>
          </p:spPr>
        </p:pic>
        <p:pic>
          <p:nvPicPr>
            <p:cNvPr id="19" name="Picture 18">
              <a:extLst>
                <a:ext uri="{FF2B5EF4-FFF2-40B4-BE49-F238E27FC236}">
                  <a16:creationId xmlns:a16="http://schemas.microsoft.com/office/drawing/2014/main" id="{4DF147A8-B55A-4A67-A4AF-DBD7972FB488}"/>
                </a:ext>
              </a:extLst>
            </p:cNvPr>
            <p:cNvPicPr>
              <a:picLocks noChangeAspect="1"/>
            </p:cNvPicPr>
            <p:nvPr/>
          </p:nvPicPr>
          <p:blipFill>
            <a:blip r:embed="rId4"/>
            <a:stretch>
              <a:fillRect/>
            </a:stretch>
          </p:blipFill>
          <p:spPr>
            <a:xfrm>
              <a:off x="7672350" y="4148706"/>
              <a:ext cx="314325" cy="314325"/>
            </a:xfrm>
            <a:prstGeom prst="rect">
              <a:avLst/>
            </a:prstGeom>
          </p:spPr>
        </p:pic>
        <p:pic>
          <p:nvPicPr>
            <p:cNvPr id="21" name="Picture 20">
              <a:extLst>
                <a:ext uri="{FF2B5EF4-FFF2-40B4-BE49-F238E27FC236}">
                  <a16:creationId xmlns:a16="http://schemas.microsoft.com/office/drawing/2014/main" id="{FA07E505-6B13-4709-9B9F-526A219578A1}"/>
                </a:ext>
              </a:extLst>
            </p:cNvPr>
            <p:cNvPicPr>
              <a:picLocks noChangeAspect="1"/>
            </p:cNvPicPr>
            <p:nvPr/>
          </p:nvPicPr>
          <p:blipFill>
            <a:blip r:embed="rId5"/>
            <a:stretch>
              <a:fillRect/>
            </a:stretch>
          </p:blipFill>
          <p:spPr>
            <a:xfrm>
              <a:off x="3666070" y="4177968"/>
              <a:ext cx="314325" cy="314325"/>
            </a:xfrm>
            <a:prstGeom prst="rect">
              <a:avLst/>
            </a:prstGeom>
          </p:spPr>
        </p:pic>
        <p:pic>
          <p:nvPicPr>
            <p:cNvPr id="23" name="Picture 22">
              <a:extLst>
                <a:ext uri="{FF2B5EF4-FFF2-40B4-BE49-F238E27FC236}">
                  <a16:creationId xmlns:a16="http://schemas.microsoft.com/office/drawing/2014/main" id="{FFD64057-83D8-419D-B5DF-9C4D4A75D750}"/>
                </a:ext>
              </a:extLst>
            </p:cNvPr>
            <p:cNvPicPr>
              <a:picLocks noChangeAspect="1"/>
            </p:cNvPicPr>
            <p:nvPr/>
          </p:nvPicPr>
          <p:blipFill>
            <a:blip r:embed="rId5"/>
            <a:stretch>
              <a:fillRect/>
            </a:stretch>
          </p:blipFill>
          <p:spPr>
            <a:xfrm>
              <a:off x="3666070" y="2777255"/>
              <a:ext cx="314325" cy="314325"/>
            </a:xfrm>
            <a:prstGeom prst="rect">
              <a:avLst/>
            </a:prstGeom>
          </p:spPr>
        </p:pic>
        <p:pic>
          <p:nvPicPr>
            <p:cNvPr id="24" name="Picture 23">
              <a:extLst>
                <a:ext uri="{FF2B5EF4-FFF2-40B4-BE49-F238E27FC236}">
                  <a16:creationId xmlns:a16="http://schemas.microsoft.com/office/drawing/2014/main" id="{E4BA9CCC-1FA3-4CF5-8F6C-F260E7B97808}"/>
                </a:ext>
              </a:extLst>
            </p:cNvPr>
            <p:cNvPicPr>
              <a:picLocks noChangeAspect="1"/>
            </p:cNvPicPr>
            <p:nvPr/>
          </p:nvPicPr>
          <p:blipFill>
            <a:blip r:embed="rId5"/>
            <a:stretch>
              <a:fillRect/>
            </a:stretch>
          </p:blipFill>
          <p:spPr>
            <a:xfrm>
              <a:off x="3666070" y="3255967"/>
              <a:ext cx="314325" cy="314325"/>
            </a:xfrm>
            <a:prstGeom prst="rect">
              <a:avLst/>
            </a:prstGeom>
          </p:spPr>
        </p:pic>
        <p:pic>
          <p:nvPicPr>
            <p:cNvPr id="25" name="Picture 24">
              <a:extLst>
                <a:ext uri="{FF2B5EF4-FFF2-40B4-BE49-F238E27FC236}">
                  <a16:creationId xmlns:a16="http://schemas.microsoft.com/office/drawing/2014/main" id="{036EC092-604A-4E73-88BE-D95F6B9176A0}"/>
                </a:ext>
              </a:extLst>
            </p:cNvPr>
            <p:cNvPicPr>
              <a:picLocks noChangeAspect="1"/>
            </p:cNvPicPr>
            <p:nvPr/>
          </p:nvPicPr>
          <p:blipFill>
            <a:blip r:embed="rId5"/>
            <a:stretch>
              <a:fillRect/>
            </a:stretch>
          </p:blipFill>
          <p:spPr>
            <a:xfrm>
              <a:off x="3666070" y="3707394"/>
              <a:ext cx="314325" cy="314325"/>
            </a:xfrm>
            <a:prstGeom prst="rect">
              <a:avLst/>
            </a:prstGeom>
          </p:spPr>
        </p:pic>
      </p:grpSp>
      <p:pic>
        <p:nvPicPr>
          <p:cNvPr id="29" name="Picture 28">
            <a:extLst>
              <a:ext uri="{FF2B5EF4-FFF2-40B4-BE49-F238E27FC236}">
                <a16:creationId xmlns:a16="http://schemas.microsoft.com/office/drawing/2014/main" id="{6C25A6D6-C646-49B4-9F4C-D5A9B5B2EE36}"/>
              </a:ext>
            </a:extLst>
          </p:cNvPr>
          <p:cNvPicPr>
            <a:picLocks noChangeAspect="1"/>
          </p:cNvPicPr>
          <p:nvPr/>
        </p:nvPicPr>
        <p:blipFill>
          <a:blip r:embed="rId6"/>
          <a:stretch>
            <a:fillRect/>
          </a:stretch>
        </p:blipFill>
        <p:spPr>
          <a:xfrm>
            <a:off x="371651" y="3118398"/>
            <a:ext cx="2421509" cy="1895587"/>
          </a:xfrm>
          <a:prstGeom prst="rect">
            <a:avLst/>
          </a:prstGeom>
        </p:spPr>
      </p:pic>
    </p:spTree>
    <p:custDataLst>
      <p:tags r:id="rId1"/>
    </p:custDataLst>
    <p:extLst>
      <p:ext uri="{BB962C8B-B14F-4D97-AF65-F5344CB8AC3E}">
        <p14:creationId xmlns:p14="http://schemas.microsoft.com/office/powerpoint/2010/main" val="4196406768"/>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31315D4C-1913-480E-8329-C929EA95A60D}"/>
              </a:ext>
            </a:extLst>
          </p:cNvPr>
          <p:cNvSpPr txBox="1"/>
          <p:nvPr/>
        </p:nvSpPr>
        <p:spPr>
          <a:xfrm>
            <a:off x="8145811" y="1250931"/>
            <a:ext cx="2984050" cy="400110"/>
          </a:xfrm>
          <a:prstGeom prst="rect">
            <a:avLst/>
          </a:prstGeom>
          <a:noFill/>
        </p:spPr>
        <p:txBody>
          <a:bodyPr wrap="square" rtlCol="0">
            <a:spAutoFit/>
          </a:bodyPr>
          <a:lstStyle/>
          <a:p>
            <a:r>
              <a:rPr lang="en-US" sz="2000">
                <a:solidFill>
                  <a:srgbClr val="053D76"/>
                </a:solidFill>
              </a:rPr>
              <a:t>Who can access what?</a:t>
            </a:r>
          </a:p>
        </p:txBody>
      </p:sp>
      <p:sp>
        <p:nvSpPr>
          <p:cNvPr id="25" name="TextBox 24">
            <a:extLst>
              <a:ext uri="{FF2B5EF4-FFF2-40B4-BE49-F238E27FC236}">
                <a16:creationId xmlns:a16="http://schemas.microsoft.com/office/drawing/2014/main" id="{5F70EF01-2B23-40D7-868F-46DB1D13C19D}"/>
              </a:ext>
            </a:extLst>
          </p:cNvPr>
          <p:cNvSpPr txBox="1"/>
          <p:nvPr/>
        </p:nvSpPr>
        <p:spPr>
          <a:xfrm>
            <a:off x="4015316" y="682434"/>
            <a:ext cx="4394200" cy="707886"/>
          </a:xfrm>
          <a:prstGeom prst="rect">
            <a:avLst/>
          </a:prstGeom>
          <a:noFill/>
        </p:spPr>
        <p:txBody>
          <a:bodyPr wrap="square" rtlCol="0">
            <a:spAutoFit/>
          </a:bodyPr>
          <a:lstStyle/>
          <a:p>
            <a:r>
              <a:rPr lang="en-US" sz="2000">
                <a:solidFill>
                  <a:srgbClr val="053D76"/>
                </a:solidFill>
              </a:rPr>
              <a:t>Cloud data vendor – how much access?</a:t>
            </a:r>
          </a:p>
        </p:txBody>
      </p:sp>
      <p:sp>
        <p:nvSpPr>
          <p:cNvPr id="26" name="TextBox 25">
            <a:extLst>
              <a:ext uri="{FF2B5EF4-FFF2-40B4-BE49-F238E27FC236}">
                <a16:creationId xmlns:a16="http://schemas.microsoft.com/office/drawing/2014/main" id="{4C8E6099-6B2A-4EFA-B887-812C5181F744}"/>
              </a:ext>
            </a:extLst>
          </p:cNvPr>
          <p:cNvSpPr txBox="1"/>
          <p:nvPr/>
        </p:nvSpPr>
        <p:spPr>
          <a:xfrm>
            <a:off x="9006316" y="3891743"/>
            <a:ext cx="3085050" cy="400110"/>
          </a:xfrm>
          <a:prstGeom prst="rect">
            <a:avLst/>
          </a:prstGeom>
          <a:noFill/>
        </p:spPr>
        <p:txBody>
          <a:bodyPr wrap="square" rtlCol="0">
            <a:spAutoFit/>
          </a:bodyPr>
          <a:lstStyle/>
          <a:p>
            <a:r>
              <a:rPr lang="en-US" sz="2000">
                <a:solidFill>
                  <a:srgbClr val="053D76"/>
                </a:solidFill>
              </a:rPr>
              <a:t>Employee backgrounds?</a:t>
            </a:r>
          </a:p>
        </p:txBody>
      </p:sp>
      <p:sp>
        <p:nvSpPr>
          <p:cNvPr id="27" name="TextBox 26">
            <a:extLst>
              <a:ext uri="{FF2B5EF4-FFF2-40B4-BE49-F238E27FC236}">
                <a16:creationId xmlns:a16="http://schemas.microsoft.com/office/drawing/2014/main" id="{B43655E3-7F33-441A-B6E7-53FBEA8A32CC}"/>
              </a:ext>
            </a:extLst>
          </p:cNvPr>
          <p:cNvSpPr txBox="1"/>
          <p:nvPr/>
        </p:nvSpPr>
        <p:spPr>
          <a:xfrm>
            <a:off x="8732973" y="4703550"/>
            <a:ext cx="3358394" cy="707886"/>
          </a:xfrm>
          <a:prstGeom prst="rect">
            <a:avLst/>
          </a:prstGeom>
          <a:noFill/>
        </p:spPr>
        <p:txBody>
          <a:bodyPr wrap="square" rtlCol="0">
            <a:spAutoFit/>
          </a:bodyPr>
          <a:lstStyle/>
          <a:p>
            <a:r>
              <a:rPr lang="en-US" sz="2000">
                <a:solidFill>
                  <a:srgbClr val="053D76"/>
                </a:solidFill>
              </a:rPr>
              <a:t>Third-party printing services?</a:t>
            </a:r>
          </a:p>
        </p:txBody>
      </p:sp>
      <p:grpSp>
        <p:nvGrpSpPr>
          <p:cNvPr id="41" name="Group 40">
            <a:extLst>
              <a:ext uri="{FF2B5EF4-FFF2-40B4-BE49-F238E27FC236}">
                <a16:creationId xmlns:a16="http://schemas.microsoft.com/office/drawing/2014/main" id="{32B007F6-8DFE-4060-8B8E-5BC18AD371CE}"/>
              </a:ext>
            </a:extLst>
          </p:cNvPr>
          <p:cNvGrpSpPr/>
          <p:nvPr/>
        </p:nvGrpSpPr>
        <p:grpSpPr>
          <a:xfrm>
            <a:off x="4093576" y="1294186"/>
            <a:ext cx="4737262" cy="4713475"/>
            <a:chOff x="4131572" y="1347176"/>
            <a:chExt cx="4440927" cy="4713475"/>
          </a:xfrm>
        </p:grpSpPr>
        <p:sp>
          <p:nvSpPr>
            <p:cNvPr id="4" name="Oval 3">
              <a:extLst>
                <a:ext uri="{FF2B5EF4-FFF2-40B4-BE49-F238E27FC236}">
                  <a16:creationId xmlns:a16="http://schemas.microsoft.com/office/drawing/2014/main" id="{96BD7E5B-A87B-430A-9F59-793E05373C0E}"/>
                </a:ext>
              </a:extLst>
            </p:cNvPr>
            <p:cNvSpPr/>
            <p:nvPr/>
          </p:nvSpPr>
          <p:spPr>
            <a:xfrm>
              <a:off x="4131572" y="1347176"/>
              <a:ext cx="4440927" cy="4713475"/>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2000"/>
            </a:p>
          </p:txBody>
        </p:sp>
        <p:pic>
          <p:nvPicPr>
            <p:cNvPr id="5" name="Graphic 4" descr="Connected with solid fill">
              <a:extLst>
                <a:ext uri="{FF2B5EF4-FFF2-40B4-BE49-F238E27FC236}">
                  <a16:creationId xmlns:a16="http://schemas.microsoft.com/office/drawing/2014/main" id="{249A9D36-8CA2-49F8-A6BC-94594B4E5D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94375" y="2032063"/>
              <a:ext cx="829562" cy="842483"/>
            </a:xfrm>
            <a:prstGeom prst="rect">
              <a:avLst/>
            </a:prstGeom>
          </p:spPr>
        </p:pic>
        <p:pic>
          <p:nvPicPr>
            <p:cNvPr id="6" name="Graphic 5" descr="Workflow with solid fill">
              <a:extLst>
                <a:ext uri="{FF2B5EF4-FFF2-40B4-BE49-F238E27FC236}">
                  <a16:creationId xmlns:a16="http://schemas.microsoft.com/office/drawing/2014/main" id="{7C2382BF-8FF4-418C-8868-310392114D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22855" y="3961188"/>
              <a:ext cx="829562" cy="842483"/>
            </a:xfrm>
            <a:prstGeom prst="rect">
              <a:avLst/>
            </a:prstGeom>
          </p:spPr>
        </p:pic>
        <p:pic>
          <p:nvPicPr>
            <p:cNvPr id="7" name="Graphic 6" descr="Cycle with people with solid fill">
              <a:extLst>
                <a:ext uri="{FF2B5EF4-FFF2-40B4-BE49-F238E27FC236}">
                  <a16:creationId xmlns:a16="http://schemas.microsoft.com/office/drawing/2014/main" id="{8FB70679-0918-4CDC-8F8A-F17C47D56C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71589" y="2947383"/>
              <a:ext cx="829562" cy="842483"/>
            </a:xfrm>
            <a:prstGeom prst="rect">
              <a:avLst/>
            </a:prstGeom>
          </p:spPr>
        </p:pic>
        <p:pic>
          <p:nvPicPr>
            <p:cNvPr id="8" name="Graphic 7" descr="Customer review with solid fill">
              <a:extLst>
                <a:ext uri="{FF2B5EF4-FFF2-40B4-BE49-F238E27FC236}">
                  <a16:creationId xmlns:a16="http://schemas.microsoft.com/office/drawing/2014/main" id="{8E26D582-8619-4471-8746-849FDB263C8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51193" y="3662500"/>
              <a:ext cx="829562" cy="842483"/>
            </a:xfrm>
            <a:prstGeom prst="rect">
              <a:avLst/>
            </a:prstGeom>
          </p:spPr>
        </p:pic>
        <p:pic>
          <p:nvPicPr>
            <p:cNvPr id="9" name="Graphic 8" descr="User with solid fill">
              <a:extLst>
                <a:ext uri="{FF2B5EF4-FFF2-40B4-BE49-F238E27FC236}">
                  <a16:creationId xmlns:a16="http://schemas.microsoft.com/office/drawing/2014/main" id="{78951E8D-1640-44E3-B518-06634FAA4D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38143" y="1553819"/>
              <a:ext cx="829562" cy="842483"/>
            </a:xfrm>
            <a:prstGeom prst="rect">
              <a:avLst/>
            </a:prstGeom>
          </p:spPr>
        </p:pic>
        <p:pic>
          <p:nvPicPr>
            <p:cNvPr id="10" name="Graphic 9" descr="Robot Hand with solid fill">
              <a:extLst>
                <a:ext uri="{FF2B5EF4-FFF2-40B4-BE49-F238E27FC236}">
                  <a16:creationId xmlns:a16="http://schemas.microsoft.com/office/drawing/2014/main" id="{33C11D39-E2B5-4801-A075-8CAD029405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774362" y="3997360"/>
              <a:ext cx="829562" cy="842483"/>
            </a:xfrm>
            <a:prstGeom prst="rect">
              <a:avLst/>
            </a:prstGeom>
          </p:spPr>
        </p:pic>
        <p:pic>
          <p:nvPicPr>
            <p:cNvPr id="12" name="Graphic 11" descr="Usb Stick with solid fill">
              <a:extLst>
                <a:ext uri="{FF2B5EF4-FFF2-40B4-BE49-F238E27FC236}">
                  <a16:creationId xmlns:a16="http://schemas.microsoft.com/office/drawing/2014/main" id="{627665FF-AF2D-493C-B1DA-0CE667995A6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5917092" y="2664058"/>
              <a:ext cx="829562" cy="829562"/>
            </a:xfrm>
            <a:prstGeom prst="rect">
              <a:avLst/>
            </a:prstGeom>
          </p:spPr>
        </p:pic>
        <p:pic>
          <p:nvPicPr>
            <p:cNvPr id="13" name="Graphic 12" descr="Internet Of Things with solid fill">
              <a:extLst>
                <a:ext uri="{FF2B5EF4-FFF2-40B4-BE49-F238E27FC236}">
                  <a16:creationId xmlns:a16="http://schemas.microsoft.com/office/drawing/2014/main" id="{629E0CEE-E786-4F39-9CD7-FF5ACB82B9E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301236" y="2520057"/>
              <a:ext cx="829562" cy="842483"/>
            </a:xfrm>
            <a:prstGeom prst="rect">
              <a:avLst/>
            </a:prstGeom>
          </p:spPr>
        </p:pic>
        <p:pic>
          <p:nvPicPr>
            <p:cNvPr id="14" name="Graphic 13" descr="Cloud Computing with solid fill">
              <a:extLst>
                <a:ext uri="{FF2B5EF4-FFF2-40B4-BE49-F238E27FC236}">
                  <a16:creationId xmlns:a16="http://schemas.microsoft.com/office/drawing/2014/main" id="{071A8282-64A6-494D-8B27-1EE4EAECB25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516584" y="1613921"/>
              <a:ext cx="829562" cy="842483"/>
            </a:xfrm>
            <a:prstGeom prst="rect">
              <a:avLst/>
            </a:prstGeom>
          </p:spPr>
        </p:pic>
        <p:pic>
          <p:nvPicPr>
            <p:cNvPr id="15" name="Graphic 14" descr="Printer with solid fill">
              <a:extLst>
                <a:ext uri="{FF2B5EF4-FFF2-40B4-BE49-F238E27FC236}">
                  <a16:creationId xmlns:a16="http://schemas.microsoft.com/office/drawing/2014/main" id="{561510FD-27AD-41A8-8C56-8983E09EADC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942096" y="4260833"/>
              <a:ext cx="829562" cy="842483"/>
            </a:xfrm>
            <a:prstGeom prst="rect">
              <a:avLst/>
            </a:prstGeom>
          </p:spPr>
        </p:pic>
        <p:pic>
          <p:nvPicPr>
            <p:cNvPr id="16" name="Graphic 15" descr="Robot with solid fill">
              <a:extLst>
                <a:ext uri="{FF2B5EF4-FFF2-40B4-BE49-F238E27FC236}">
                  <a16:creationId xmlns:a16="http://schemas.microsoft.com/office/drawing/2014/main" id="{D32F7B0E-D227-4AA2-A386-7171B14D722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746654" y="3303148"/>
              <a:ext cx="829562" cy="842483"/>
            </a:xfrm>
            <a:prstGeom prst="rect">
              <a:avLst/>
            </a:prstGeom>
          </p:spPr>
        </p:pic>
        <p:pic>
          <p:nvPicPr>
            <p:cNvPr id="17" name="Graphic 16" descr="Programmer female with solid fill">
              <a:extLst>
                <a:ext uri="{FF2B5EF4-FFF2-40B4-BE49-F238E27FC236}">
                  <a16:creationId xmlns:a16="http://schemas.microsoft.com/office/drawing/2014/main" id="{B61F4AC1-90F0-4144-A904-5C71886B068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179907" y="3088270"/>
              <a:ext cx="829562" cy="842483"/>
            </a:xfrm>
            <a:prstGeom prst="rect">
              <a:avLst/>
            </a:prstGeom>
          </p:spPr>
        </p:pic>
        <p:pic>
          <p:nvPicPr>
            <p:cNvPr id="18" name="Graphic 17" descr="Server with solid fill">
              <a:extLst>
                <a:ext uri="{FF2B5EF4-FFF2-40B4-BE49-F238E27FC236}">
                  <a16:creationId xmlns:a16="http://schemas.microsoft.com/office/drawing/2014/main" id="{1FADD76C-9E2F-475E-BEE5-9A6D29FF9A6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195973" y="4963880"/>
              <a:ext cx="829562" cy="842483"/>
            </a:xfrm>
            <a:prstGeom prst="rect">
              <a:avLst/>
            </a:prstGeom>
          </p:spPr>
        </p:pic>
        <p:pic>
          <p:nvPicPr>
            <p:cNvPr id="19" name="Graphic 18" descr="Computer with solid fill">
              <a:extLst>
                <a:ext uri="{FF2B5EF4-FFF2-40B4-BE49-F238E27FC236}">
                  <a16:creationId xmlns:a16="http://schemas.microsoft.com/office/drawing/2014/main" id="{7E3FBC94-44BD-452A-8A8E-F0BAB3214E08}"/>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331873" y="5158351"/>
              <a:ext cx="829562" cy="842483"/>
            </a:xfrm>
            <a:prstGeom prst="rect">
              <a:avLst/>
            </a:prstGeom>
          </p:spPr>
        </p:pic>
        <p:pic>
          <p:nvPicPr>
            <p:cNvPr id="20" name="Graphic 19" descr="User with solid fill">
              <a:extLst>
                <a:ext uri="{FF2B5EF4-FFF2-40B4-BE49-F238E27FC236}">
                  <a16:creationId xmlns:a16="http://schemas.microsoft.com/office/drawing/2014/main" id="{44413F29-BBF9-42E2-95E0-A66FEDC5BE3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73862" y="1607653"/>
              <a:ext cx="829562" cy="842483"/>
            </a:xfrm>
            <a:prstGeom prst="rect">
              <a:avLst/>
            </a:prstGeom>
          </p:spPr>
        </p:pic>
        <p:pic>
          <p:nvPicPr>
            <p:cNvPr id="21" name="Graphic 20" descr="User with solid fill">
              <a:extLst>
                <a:ext uri="{FF2B5EF4-FFF2-40B4-BE49-F238E27FC236}">
                  <a16:creationId xmlns:a16="http://schemas.microsoft.com/office/drawing/2014/main" id="{DD88ECB0-D0BD-4D18-9FE2-E2EE899A09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31873" y="1703358"/>
              <a:ext cx="829562" cy="842483"/>
            </a:xfrm>
            <a:prstGeom prst="rect">
              <a:avLst/>
            </a:prstGeom>
          </p:spPr>
        </p:pic>
      </p:grpSp>
      <p:sp>
        <p:nvSpPr>
          <p:cNvPr id="28" name="TextBox 27">
            <a:extLst>
              <a:ext uri="{FF2B5EF4-FFF2-40B4-BE49-F238E27FC236}">
                <a16:creationId xmlns:a16="http://schemas.microsoft.com/office/drawing/2014/main" id="{246B68D8-60CF-48BE-9818-CB5B8FF390A0}"/>
              </a:ext>
            </a:extLst>
          </p:cNvPr>
          <p:cNvSpPr txBox="1"/>
          <p:nvPr/>
        </p:nvSpPr>
        <p:spPr>
          <a:xfrm>
            <a:off x="8145811" y="5780209"/>
            <a:ext cx="1917681" cy="400110"/>
          </a:xfrm>
          <a:prstGeom prst="rect">
            <a:avLst/>
          </a:prstGeom>
          <a:noFill/>
        </p:spPr>
        <p:txBody>
          <a:bodyPr wrap="square" rtlCol="0">
            <a:spAutoFit/>
          </a:bodyPr>
          <a:lstStyle/>
          <a:p>
            <a:r>
              <a:rPr lang="en-US" sz="2000">
                <a:solidFill>
                  <a:srgbClr val="053D76"/>
                </a:solidFill>
              </a:rPr>
              <a:t>Supply chain?</a:t>
            </a:r>
          </a:p>
        </p:txBody>
      </p:sp>
      <p:sp>
        <p:nvSpPr>
          <p:cNvPr id="29" name="TextBox 28">
            <a:extLst>
              <a:ext uri="{FF2B5EF4-FFF2-40B4-BE49-F238E27FC236}">
                <a16:creationId xmlns:a16="http://schemas.microsoft.com/office/drawing/2014/main" id="{13E12D68-44D4-4BB5-B866-855FEF200769}"/>
              </a:ext>
            </a:extLst>
          </p:cNvPr>
          <p:cNvSpPr txBox="1"/>
          <p:nvPr/>
        </p:nvSpPr>
        <p:spPr>
          <a:xfrm>
            <a:off x="8597881" y="1802863"/>
            <a:ext cx="3562350" cy="707886"/>
          </a:xfrm>
          <a:prstGeom prst="rect">
            <a:avLst/>
          </a:prstGeom>
          <a:noFill/>
        </p:spPr>
        <p:txBody>
          <a:bodyPr wrap="square" rtlCol="0">
            <a:spAutoFit/>
          </a:bodyPr>
          <a:lstStyle/>
          <a:p>
            <a:r>
              <a:rPr lang="en-US" sz="2000">
                <a:solidFill>
                  <a:srgbClr val="053D76"/>
                </a:solidFill>
              </a:rPr>
              <a:t>Who accesses data from where?</a:t>
            </a:r>
          </a:p>
        </p:txBody>
      </p:sp>
      <p:sp>
        <p:nvSpPr>
          <p:cNvPr id="30" name="TextBox 29">
            <a:extLst>
              <a:ext uri="{FF2B5EF4-FFF2-40B4-BE49-F238E27FC236}">
                <a16:creationId xmlns:a16="http://schemas.microsoft.com/office/drawing/2014/main" id="{8796F4DE-9C45-4D93-ACF8-4F1194CC358D}"/>
              </a:ext>
            </a:extLst>
          </p:cNvPr>
          <p:cNvSpPr txBox="1"/>
          <p:nvPr/>
        </p:nvSpPr>
        <p:spPr>
          <a:xfrm>
            <a:off x="1315192" y="6136788"/>
            <a:ext cx="4582523" cy="400110"/>
          </a:xfrm>
          <a:prstGeom prst="rect">
            <a:avLst/>
          </a:prstGeom>
          <a:noFill/>
        </p:spPr>
        <p:txBody>
          <a:bodyPr wrap="square" rtlCol="0">
            <a:spAutoFit/>
          </a:bodyPr>
          <a:lstStyle/>
          <a:p>
            <a:r>
              <a:rPr lang="en-US" sz="2000">
                <a:solidFill>
                  <a:srgbClr val="053D76"/>
                </a:solidFill>
              </a:rPr>
              <a:t>Maintenance and support vendors?</a:t>
            </a:r>
          </a:p>
        </p:txBody>
      </p:sp>
      <p:sp>
        <p:nvSpPr>
          <p:cNvPr id="31" name="TextBox 30">
            <a:extLst>
              <a:ext uri="{FF2B5EF4-FFF2-40B4-BE49-F238E27FC236}">
                <a16:creationId xmlns:a16="http://schemas.microsoft.com/office/drawing/2014/main" id="{7836ACD2-3083-49F5-A8CF-5EE99B0BEEDC}"/>
              </a:ext>
            </a:extLst>
          </p:cNvPr>
          <p:cNvSpPr txBox="1"/>
          <p:nvPr/>
        </p:nvSpPr>
        <p:spPr>
          <a:xfrm>
            <a:off x="521514" y="4470315"/>
            <a:ext cx="3748035" cy="400110"/>
          </a:xfrm>
          <a:prstGeom prst="rect">
            <a:avLst/>
          </a:prstGeom>
          <a:noFill/>
        </p:spPr>
        <p:txBody>
          <a:bodyPr wrap="square" rtlCol="0">
            <a:spAutoFit/>
          </a:bodyPr>
          <a:lstStyle/>
          <a:p>
            <a:r>
              <a:rPr lang="en-US" sz="2000">
                <a:solidFill>
                  <a:srgbClr val="053D76"/>
                </a:solidFill>
              </a:rPr>
              <a:t>Subcontracted technicians?</a:t>
            </a:r>
          </a:p>
        </p:txBody>
      </p:sp>
      <p:sp>
        <p:nvSpPr>
          <p:cNvPr id="33" name="TextBox 32">
            <a:extLst>
              <a:ext uri="{FF2B5EF4-FFF2-40B4-BE49-F238E27FC236}">
                <a16:creationId xmlns:a16="http://schemas.microsoft.com/office/drawing/2014/main" id="{840A9282-FF9C-4C51-98BB-36320850C962}"/>
              </a:ext>
            </a:extLst>
          </p:cNvPr>
          <p:cNvSpPr txBox="1"/>
          <p:nvPr/>
        </p:nvSpPr>
        <p:spPr>
          <a:xfrm>
            <a:off x="713168" y="3759703"/>
            <a:ext cx="3490184" cy="400110"/>
          </a:xfrm>
          <a:prstGeom prst="rect">
            <a:avLst/>
          </a:prstGeom>
          <a:noFill/>
        </p:spPr>
        <p:txBody>
          <a:bodyPr wrap="square" rtlCol="0">
            <a:spAutoFit/>
          </a:bodyPr>
          <a:lstStyle/>
          <a:p>
            <a:r>
              <a:rPr lang="en-US" sz="2000">
                <a:solidFill>
                  <a:srgbClr val="053D76"/>
                </a:solidFill>
              </a:rPr>
              <a:t>Subcontracted operators?</a:t>
            </a:r>
          </a:p>
        </p:txBody>
      </p:sp>
      <p:sp>
        <p:nvSpPr>
          <p:cNvPr id="34" name="TextBox 33">
            <a:extLst>
              <a:ext uri="{FF2B5EF4-FFF2-40B4-BE49-F238E27FC236}">
                <a16:creationId xmlns:a16="http://schemas.microsoft.com/office/drawing/2014/main" id="{4536F05C-C0F4-4CC4-9277-734B5547E4B3}"/>
              </a:ext>
            </a:extLst>
          </p:cNvPr>
          <p:cNvSpPr txBox="1"/>
          <p:nvPr/>
        </p:nvSpPr>
        <p:spPr>
          <a:xfrm>
            <a:off x="2103175" y="2079640"/>
            <a:ext cx="2921000" cy="707886"/>
          </a:xfrm>
          <a:prstGeom prst="rect">
            <a:avLst/>
          </a:prstGeom>
          <a:noFill/>
        </p:spPr>
        <p:txBody>
          <a:bodyPr wrap="square" rtlCol="0">
            <a:spAutoFit/>
          </a:bodyPr>
          <a:lstStyle/>
          <a:p>
            <a:r>
              <a:rPr lang="en-US" sz="2000">
                <a:solidFill>
                  <a:srgbClr val="053D76"/>
                </a:solidFill>
              </a:rPr>
              <a:t>Current process audited?</a:t>
            </a:r>
          </a:p>
        </p:txBody>
      </p:sp>
      <p:sp>
        <p:nvSpPr>
          <p:cNvPr id="35" name="TextBox 34">
            <a:extLst>
              <a:ext uri="{FF2B5EF4-FFF2-40B4-BE49-F238E27FC236}">
                <a16:creationId xmlns:a16="http://schemas.microsoft.com/office/drawing/2014/main" id="{E543C692-2319-4FBF-B57A-878B4B4773C8}"/>
              </a:ext>
            </a:extLst>
          </p:cNvPr>
          <p:cNvSpPr txBox="1"/>
          <p:nvPr/>
        </p:nvSpPr>
        <p:spPr>
          <a:xfrm>
            <a:off x="273353" y="5180927"/>
            <a:ext cx="4369814" cy="707886"/>
          </a:xfrm>
          <a:prstGeom prst="rect">
            <a:avLst/>
          </a:prstGeom>
          <a:noFill/>
        </p:spPr>
        <p:txBody>
          <a:bodyPr wrap="square" rtlCol="0">
            <a:spAutoFit/>
          </a:bodyPr>
          <a:lstStyle/>
          <a:p>
            <a:r>
              <a:rPr lang="en-US" sz="2000">
                <a:solidFill>
                  <a:srgbClr val="053D76"/>
                </a:solidFill>
              </a:rPr>
              <a:t>Who has access during compliance checks?</a:t>
            </a:r>
          </a:p>
        </p:txBody>
      </p:sp>
      <p:sp>
        <p:nvSpPr>
          <p:cNvPr id="36" name="TextBox 35">
            <a:extLst>
              <a:ext uri="{FF2B5EF4-FFF2-40B4-BE49-F238E27FC236}">
                <a16:creationId xmlns:a16="http://schemas.microsoft.com/office/drawing/2014/main" id="{0ACA182D-E076-4FA5-A5B9-450123C6FA2D}"/>
              </a:ext>
            </a:extLst>
          </p:cNvPr>
          <p:cNvSpPr txBox="1"/>
          <p:nvPr/>
        </p:nvSpPr>
        <p:spPr>
          <a:xfrm>
            <a:off x="1055591" y="2803842"/>
            <a:ext cx="2806700" cy="707886"/>
          </a:xfrm>
          <a:prstGeom prst="rect">
            <a:avLst/>
          </a:prstGeom>
          <a:noFill/>
        </p:spPr>
        <p:txBody>
          <a:bodyPr wrap="square" rtlCol="0">
            <a:spAutoFit/>
          </a:bodyPr>
          <a:lstStyle/>
          <a:p>
            <a:r>
              <a:rPr lang="en-US" sz="2000">
                <a:solidFill>
                  <a:srgbClr val="053D76"/>
                </a:solidFill>
              </a:rPr>
              <a:t>Firmware updates process and schedule?</a:t>
            </a:r>
          </a:p>
        </p:txBody>
      </p:sp>
      <p:sp>
        <p:nvSpPr>
          <p:cNvPr id="37" name="TextBox 36">
            <a:extLst>
              <a:ext uri="{FF2B5EF4-FFF2-40B4-BE49-F238E27FC236}">
                <a16:creationId xmlns:a16="http://schemas.microsoft.com/office/drawing/2014/main" id="{1B44CA2F-F2B9-41CB-A122-25C08F640A3B}"/>
              </a:ext>
            </a:extLst>
          </p:cNvPr>
          <p:cNvSpPr txBox="1"/>
          <p:nvPr/>
        </p:nvSpPr>
        <p:spPr>
          <a:xfrm>
            <a:off x="8925639" y="2856065"/>
            <a:ext cx="2806700" cy="707886"/>
          </a:xfrm>
          <a:prstGeom prst="rect">
            <a:avLst/>
          </a:prstGeom>
          <a:noFill/>
        </p:spPr>
        <p:txBody>
          <a:bodyPr wrap="square" rtlCol="0">
            <a:spAutoFit/>
          </a:bodyPr>
          <a:lstStyle/>
          <a:p>
            <a:r>
              <a:rPr lang="en-US" sz="2000">
                <a:solidFill>
                  <a:srgbClr val="053D76"/>
                </a:solidFill>
              </a:rPr>
              <a:t>Software updates process and schedule?</a:t>
            </a:r>
          </a:p>
        </p:txBody>
      </p:sp>
      <p:sp>
        <p:nvSpPr>
          <p:cNvPr id="38" name="Flowchart: Document 37">
            <a:extLst>
              <a:ext uri="{FF2B5EF4-FFF2-40B4-BE49-F238E27FC236}">
                <a16:creationId xmlns:a16="http://schemas.microsoft.com/office/drawing/2014/main" id="{A632C8C4-19A3-4A68-93C6-01169F36A734}"/>
              </a:ext>
            </a:extLst>
          </p:cNvPr>
          <p:cNvSpPr/>
          <p:nvPr/>
        </p:nvSpPr>
        <p:spPr>
          <a:xfrm>
            <a:off x="0" y="0"/>
            <a:ext cx="3373821" cy="2427890"/>
          </a:xfrm>
          <a:prstGeom prst="flowChartDocument">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Arial" panose="020B0604020202020204"/>
                <a:ea typeface="+mn-ea"/>
                <a:cs typeface="+mn-cs"/>
              </a:rPr>
              <a:t>Unverified Trust</a:t>
            </a:r>
          </a:p>
        </p:txBody>
      </p:sp>
    </p:spTree>
    <p:custDataLst>
      <p:tags r:id="rId1"/>
    </p:custDataLst>
    <p:extLst>
      <p:ext uri="{BB962C8B-B14F-4D97-AF65-F5344CB8AC3E}">
        <p14:creationId xmlns:p14="http://schemas.microsoft.com/office/powerpoint/2010/main" val="2314199708"/>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Graphical user interface, application, website&#10;&#10;Description automatically generated">
            <a:extLst>
              <a:ext uri="{FF2B5EF4-FFF2-40B4-BE49-F238E27FC236}">
                <a16:creationId xmlns:a16="http://schemas.microsoft.com/office/drawing/2014/main" id="{7CB7F863-48E3-4BB2-8143-E38B4979B075}"/>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796" t="21490" r="2159" b="1156"/>
          <a:stretch/>
        </p:blipFill>
        <p:spPr bwMode="auto">
          <a:xfrm>
            <a:off x="180134" y="1210453"/>
            <a:ext cx="11831732" cy="53284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8A94143F-68E6-49A0-ACAD-370EAEF6CE00}"/>
              </a:ext>
            </a:extLst>
          </p:cNvPr>
          <p:cNvSpPr txBox="1">
            <a:spLocks/>
          </p:cNvSpPr>
          <p:nvPr/>
        </p:nvSpPr>
        <p:spPr>
          <a:xfrm>
            <a:off x="0" y="149085"/>
            <a:ext cx="12192000" cy="878805"/>
          </a:xfrm>
          <a:prstGeom prst="rect">
            <a:avLst/>
          </a:prstGeom>
          <a:solidFill>
            <a:schemeClr val="tx2">
              <a:lumMod val="75000"/>
            </a:schemeClr>
          </a:solidFill>
        </p:spPr>
        <p:txBody>
          <a:bodyPr vert="horz" lIns="91440" tIns="45720" rIns="91440" bIns="45720" rtlCol="0" anchor="ctr">
            <a:normAutofit fontScale="97500"/>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a:ln>
                  <a:noFill/>
                </a:ln>
                <a:solidFill>
                  <a:srgbClr val="DCDDDE"/>
                </a:solidFill>
                <a:effectLst/>
                <a:uLnTx/>
                <a:uFillTx/>
                <a:latin typeface="Arial"/>
                <a:ea typeface="+mj-ea"/>
                <a:cs typeface="+mj-cs"/>
              </a:rPr>
              <a:t>SolarWinds Supply Chain Attack</a:t>
            </a:r>
          </a:p>
        </p:txBody>
      </p:sp>
    </p:spTree>
    <p:custDataLst>
      <p:tags r:id="rId1"/>
    </p:custDataLst>
    <p:extLst>
      <p:ext uri="{BB962C8B-B14F-4D97-AF65-F5344CB8AC3E}">
        <p14:creationId xmlns:p14="http://schemas.microsoft.com/office/powerpoint/2010/main" val="2342506537"/>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968282"/>
            <a:ext cx="12188824" cy="4946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CDDDE"/>
              </a:solidFill>
              <a:effectLst/>
              <a:uLnTx/>
              <a:uFillTx/>
              <a:latin typeface="Arial"/>
              <a:ea typeface="+mn-ea"/>
              <a:cs typeface="+mn-cs"/>
            </a:endParaRPr>
          </a:p>
        </p:txBody>
      </p:sp>
      <p:sp>
        <p:nvSpPr>
          <p:cNvPr id="2" name="Title 1">
            <a:extLst>
              <a:ext uri="{FF2B5EF4-FFF2-40B4-BE49-F238E27FC236}">
                <a16:creationId xmlns:a16="http://schemas.microsoft.com/office/drawing/2014/main" id="{5D3DB653-76C5-4B67-8372-AD2E77FC16E3}"/>
              </a:ext>
            </a:extLst>
          </p:cNvPr>
          <p:cNvSpPr>
            <a:spLocks noGrp="1"/>
          </p:cNvSpPr>
          <p:nvPr>
            <p:ph type="title"/>
          </p:nvPr>
        </p:nvSpPr>
        <p:spPr>
          <a:xfrm>
            <a:off x="795338" y="1566473"/>
            <a:ext cx="10601325" cy="2166723"/>
          </a:xfrm>
        </p:spPr>
        <p:txBody>
          <a:bodyPr vert="horz" lIns="91440" tIns="45720" rIns="91440" bIns="45720" rtlCol="0" anchor="b">
            <a:normAutofit/>
          </a:bodyPr>
          <a:lstStyle/>
          <a:p>
            <a:pPr algn="ctr"/>
            <a:r>
              <a:rPr lang="en-US" sz="6600" kern="1200" dirty="0">
                <a:latin typeface="+mj-lt"/>
                <a:ea typeface="+mj-ea"/>
                <a:cs typeface="+mj-cs"/>
              </a:rPr>
              <a:t>What is the Solution?</a:t>
            </a:r>
          </a:p>
        </p:txBody>
      </p:sp>
      <p:cxnSp>
        <p:nvCxnSpPr>
          <p:cNvPr id="14" name="Straight Connector 13">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8919639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5D4789-1684-43FB-8AE7-3F27EA6B971D}"/>
              </a:ext>
            </a:extLst>
          </p:cNvPr>
          <p:cNvSpPr/>
          <p:nvPr/>
        </p:nvSpPr>
        <p:spPr>
          <a:xfrm>
            <a:off x="2738051" y="2115568"/>
            <a:ext cx="8615749" cy="3900223"/>
          </a:xfrm>
          <a:prstGeom prst="rect">
            <a:avLst/>
          </a:prstGeom>
          <a:solidFill>
            <a:schemeClr val="tx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Content Placeholder 17">
            <a:extLst>
              <a:ext uri="{FF2B5EF4-FFF2-40B4-BE49-F238E27FC236}">
                <a16:creationId xmlns:a16="http://schemas.microsoft.com/office/drawing/2014/main" id="{E0EC02BD-5828-44F2-9C61-FC46EA71D909}"/>
              </a:ext>
            </a:extLst>
          </p:cNvPr>
          <p:cNvSpPr>
            <a:spLocks noGrp="1"/>
          </p:cNvSpPr>
          <p:nvPr>
            <p:ph idx="1"/>
          </p:nvPr>
        </p:nvSpPr>
        <p:spPr>
          <a:xfrm>
            <a:off x="3373821" y="2516197"/>
            <a:ext cx="7299325" cy="3479992"/>
          </a:xfrm>
          <a:prstGeom prst="rect">
            <a:avLst/>
          </a:prstGeom>
        </p:spPr>
        <p:txBody>
          <a:bodyPr wrap="square">
            <a:spAutoFit/>
          </a:bodyPr>
          <a:lstStyle/>
          <a:p>
            <a:pPr marL="0" indent="0" algn="ctr">
              <a:lnSpc>
                <a:spcPct val="110000"/>
              </a:lnSpc>
              <a:spcBef>
                <a:spcPts val="0"/>
              </a:spcBef>
              <a:spcAft>
                <a:spcPts val="600"/>
              </a:spcAft>
              <a:buNone/>
            </a:pPr>
            <a:r>
              <a:rPr lang="en-US" sz="3200" b="1" i="1">
                <a:solidFill>
                  <a:schemeClr val="bg1"/>
                </a:solidFill>
              </a:rPr>
              <a:t>The adversary will always know at least as much as you do about your technology―maybe even more. </a:t>
            </a:r>
          </a:p>
          <a:p>
            <a:pPr marL="0" indent="0" algn="ctr">
              <a:lnSpc>
                <a:spcPct val="110000"/>
              </a:lnSpc>
              <a:spcAft>
                <a:spcPts val="600"/>
              </a:spcAft>
              <a:buNone/>
            </a:pPr>
            <a:r>
              <a:rPr lang="en-US" sz="3200" b="1" i="1">
                <a:solidFill>
                  <a:schemeClr val="bg1"/>
                </a:solidFill>
              </a:rPr>
              <a:t>But they won’t always know how you use your technology to deliver a critical function.</a:t>
            </a:r>
          </a:p>
        </p:txBody>
      </p:sp>
      <p:sp>
        <p:nvSpPr>
          <p:cNvPr id="6" name="Flowchart: Document 5">
            <a:extLst>
              <a:ext uri="{FF2B5EF4-FFF2-40B4-BE49-F238E27FC236}">
                <a16:creationId xmlns:a16="http://schemas.microsoft.com/office/drawing/2014/main" id="{F6226AE1-9641-4A6C-87F2-5B17765746A1}"/>
              </a:ext>
            </a:extLst>
          </p:cNvPr>
          <p:cNvSpPr/>
          <p:nvPr/>
        </p:nvSpPr>
        <p:spPr>
          <a:xfrm>
            <a:off x="0" y="-1"/>
            <a:ext cx="3373821" cy="2238703"/>
          </a:xfrm>
          <a:prstGeom prst="flowChartDocumen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Arial" panose="020B0604020202020204"/>
                <a:ea typeface="+mn-ea"/>
                <a:cs typeface="+mn-cs"/>
              </a:rPr>
              <a:t>Defender’s Advantage</a:t>
            </a:r>
          </a:p>
        </p:txBody>
      </p:sp>
    </p:spTree>
    <p:custDataLst>
      <p:tags r:id="rId1"/>
    </p:custDataLst>
    <p:extLst>
      <p:ext uri="{BB962C8B-B14F-4D97-AF65-F5344CB8AC3E}">
        <p14:creationId xmlns:p14="http://schemas.microsoft.com/office/powerpoint/2010/main" val="1375632599"/>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F190D-C46B-416E-A14B-48880FBDA832}"/>
              </a:ext>
            </a:extLst>
          </p:cNvPr>
          <p:cNvSpPr>
            <a:spLocks noGrp="1"/>
          </p:cNvSpPr>
          <p:nvPr>
            <p:ph type="title"/>
          </p:nvPr>
        </p:nvSpPr>
        <p:spPr>
          <a:xfrm>
            <a:off x="4644596" y="1390854"/>
            <a:ext cx="4658872" cy="1325563"/>
          </a:xfrm>
        </p:spPr>
        <p:txBody>
          <a:bodyPr>
            <a:normAutofit/>
          </a:bodyPr>
          <a:lstStyle/>
          <a:p>
            <a:r>
              <a:rPr lang="en-US" sz="3600" b="0">
                <a:solidFill>
                  <a:schemeClr val="tx2"/>
                </a:solidFill>
              </a:rPr>
              <a:t>Perfect Knowledge </a:t>
            </a:r>
          </a:p>
        </p:txBody>
      </p:sp>
      <p:sp>
        <p:nvSpPr>
          <p:cNvPr id="3" name="Content Placeholder 2">
            <a:extLst>
              <a:ext uri="{FF2B5EF4-FFF2-40B4-BE49-F238E27FC236}">
                <a16:creationId xmlns:a16="http://schemas.microsoft.com/office/drawing/2014/main" id="{0E0B1EA9-F49B-4A5F-A905-642CA46DE70F}"/>
              </a:ext>
            </a:extLst>
          </p:cNvPr>
          <p:cNvSpPr>
            <a:spLocks noGrp="1"/>
          </p:cNvSpPr>
          <p:nvPr>
            <p:ph idx="1"/>
          </p:nvPr>
        </p:nvSpPr>
        <p:spPr>
          <a:xfrm>
            <a:off x="4644596" y="3310047"/>
            <a:ext cx="5959367" cy="1550427"/>
          </a:xfrm>
          <a:solidFill>
            <a:schemeClr val="tx1">
              <a:lumMod val="75000"/>
              <a:lumOff val="25000"/>
            </a:schemeClr>
          </a:solidFill>
        </p:spPr>
        <p:txBody>
          <a:bodyPr>
            <a:normAutofit/>
          </a:bodyPr>
          <a:lstStyle/>
          <a:p>
            <a:pPr marL="0" indent="0">
              <a:buNone/>
            </a:pPr>
            <a:r>
              <a:rPr lang="en-US" sz="2800">
                <a:solidFill>
                  <a:schemeClr val="tx1">
                    <a:lumMod val="10000"/>
                    <a:lumOff val="90000"/>
                  </a:schemeClr>
                </a:solidFill>
              </a:rPr>
              <a:t>The understanding of how a critical function is uniquely implemented at an organization. </a:t>
            </a:r>
          </a:p>
        </p:txBody>
      </p:sp>
      <p:pic>
        <p:nvPicPr>
          <p:cNvPr id="4" name="Picture 3">
            <a:extLst>
              <a:ext uri="{FF2B5EF4-FFF2-40B4-BE49-F238E27FC236}">
                <a16:creationId xmlns:a16="http://schemas.microsoft.com/office/drawing/2014/main" id="{DA19BA0E-F3BB-424E-A1AD-600AE6963747}"/>
              </a:ext>
            </a:extLst>
          </p:cNvPr>
          <p:cNvPicPr/>
          <p:nvPr/>
        </p:nvPicPr>
        <p:blipFill>
          <a:blip r:embed="rId3">
            <a:extLst>
              <a:ext uri="{28A0092B-C50C-407E-A947-70E740481C1C}">
                <a14:useLocalDpi xmlns:a14="http://schemas.microsoft.com/office/drawing/2010/main" val="0"/>
              </a:ext>
            </a:extLst>
          </a:blip>
          <a:stretch>
            <a:fillRect/>
          </a:stretch>
        </p:blipFill>
        <p:spPr>
          <a:xfrm>
            <a:off x="249621" y="492717"/>
            <a:ext cx="2682766" cy="2530880"/>
          </a:xfrm>
          <a:prstGeom prst="rect">
            <a:avLst/>
          </a:prstGeom>
        </p:spPr>
      </p:pic>
      <p:sp>
        <p:nvSpPr>
          <p:cNvPr id="5" name="Oval 4">
            <a:extLst>
              <a:ext uri="{FF2B5EF4-FFF2-40B4-BE49-F238E27FC236}">
                <a16:creationId xmlns:a16="http://schemas.microsoft.com/office/drawing/2014/main" id="{22DFA131-5870-45F1-AAB4-A0F00B196DD3}"/>
              </a:ext>
            </a:extLst>
          </p:cNvPr>
          <p:cNvSpPr/>
          <p:nvPr/>
        </p:nvSpPr>
        <p:spPr>
          <a:xfrm>
            <a:off x="-559837" y="-643812"/>
            <a:ext cx="4658872" cy="4753357"/>
          </a:xfrm>
          <a:prstGeom prst="ellipse">
            <a:avLst/>
          </a:prstGeom>
          <a:noFill/>
          <a:ln>
            <a:solidFill>
              <a:schemeClr val="tx1">
                <a:lumMod val="75000"/>
                <a:lumOff val="2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CDDDE"/>
              </a:solidFill>
              <a:effectLst/>
              <a:uLnTx/>
              <a:uFillTx/>
              <a:latin typeface="Arial" panose="020B0604020202020204"/>
              <a:ea typeface="+mn-ea"/>
              <a:cs typeface="+mn-cs"/>
            </a:endParaRPr>
          </a:p>
        </p:txBody>
      </p:sp>
      <p:sp>
        <p:nvSpPr>
          <p:cNvPr id="6" name="Oval 5">
            <a:extLst>
              <a:ext uri="{FF2B5EF4-FFF2-40B4-BE49-F238E27FC236}">
                <a16:creationId xmlns:a16="http://schemas.microsoft.com/office/drawing/2014/main" id="{E62D3704-DD62-4D5C-9665-7A68F79931E6}"/>
              </a:ext>
            </a:extLst>
          </p:cNvPr>
          <p:cNvSpPr/>
          <p:nvPr/>
        </p:nvSpPr>
        <p:spPr>
          <a:xfrm>
            <a:off x="-2002865" y="2716417"/>
            <a:ext cx="4005729" cy="3872204"/>
          </a:xfrm>
          <a:prstGeom prst="ellipse">
            <a:avLst/>
          </a:prstGeom>
          <a:noFill/>
          <a:ln>
            <a:solidFill>
              <a:schemeClr val="tx2">
                <a:lumMod val="75000"/>
              </a:schemeClr>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CDDDE"/>
              </a:solidFill>
              <a:effectLst/>
              <a:uLnTx/>
              <a:uFillTx/>
              <a:latin typeface="Arial" panose="020B0604020202020204"/>
              <a:ea typeface="+mn-ea"/>
              <a:cs typeface="+mn-cs"/>
            </a:endParaRPr>
          </a:p>
        </p:txBody>
      </p:sp>
      <p:pic>
        <p:nvPicPr>
          <p:cNvPr id="7" name="Picture 6" descr="A picture containing toy, LEGO&#10;&#10;Description automatically generated">
            <a:extLst>
              <a:ext uri="{FF2B5EF4-FFF2-40B4-BE49-F238E27FC236}">
                <a16:creationId xmlns:a16="http://schemas.microsoft.com/office/drawing/2014/main" id="{6CDF7A39-0A36-48B5-8C80-271D61E3F8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4387" y="3310047"/>
            <a:ext cx="3403743" cy="3346140"/>
          </a:xfrm>
          <a:prstGeom prst="rect">
            <a:avLst/>
          </a:prstGeom>
        </p:spPr>
      </p:pic>
    </p:spTree>
    <p:custDataLst>
      <p:tags r:id="rId1"/>
    </p:custDataLst>
    <p:extLst>
      <p:ext uri="{BB962C8B-B14F-4D97-AF65-F5344CB8AC3E}">
        <p14:creationId xmlns:p14="http://schemas.microsoft.com/office/powerpoint/2010/main" val="1186129420"/>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F190D-C46B-416E-A14B-48880FBDA832}"/>
              </a:ext>
            </a:extLst>
          </p:cNvPr>
          <p:cNvSpPr>
            <a:spLocks noGrp="1"/>
          </p:cNvSpPr>
          <p:nvPr>
            <p:ph type="title"/>
          </p:nvPr>
        </p:nvSpPr>
        <p:spPr>
          <a:xfrm>
            <a:off x="4581524" y="1070084"/>
            <a:ext cx="6772275" cy="1325563"/>
          </a:xfrm>
        </p:spPr>
        <p:txBody>
          <a:bodyPr>
            <a:normAutofit/>
          </a:bodyPr>
          <a:lstStyle/>
          <a:p>
            <a:r>
              <a:rPr lang="en-US" sz="3600" b="0">
                <a:solidFill>
                  <a:srgbClr val="07519E"/>
                </a:solidFill>
              </a:rPr>
              <a:t>Consequence-driven Cyber-informed Engineering</a:t>
            </a:r>
          </a:p>
        </p:txBody>
      </p:sp>
      <p:sp>
        <p:nvSpPr>
          <p:cNvPr id="3" name="Content Placeholder 2">
            <a:extLst>
              <a:ext uri="{FF2B5EF4-FFF2-40B4-BE49-F238E27FC236}">
                <a16:creationId xmlns:a16="http://schemas.microsoft.com/office/drawing/2014/main" id="{0E0B1EA9-F49B-4A5F-A905-642CA46DE70F}"/>
              </a:ext>
            </a:extLst>
          </p:cNvPr>
          <p:cNvSpPr>
            <a:spLocks noGrp="1"/>
          </p:cNvSpPr>
          <p:nvPr>
            <p:ph idx="1"/>
          </p:nvPr>
        </p:nvSpPr>
        <p:spPr>
          <a:xfrm>
            <a:off x="4581523" y="3023597"/>
            <a:ext cx="6772276" cy="2082987"/>
          </a:xfrm>
          <a:solidFill>
            <a:schemeClr val="tx1">
              <a:lumMod val="75000"/>
              <a:lumOff val="25000"/>
            </a:schemeClr>
          </a:solidFill>
        </p:spPr>
        <p:txBody>
          <a:bodyPr>
            <a:normAutofit/>
          </a:bodyPr>
          <a:lstStyle/>
          <a:p>
            <a:pPr marL="0" marR="0" lvl="0" indent="0" fontAlgn="auto">
              <a:lnSpc>
                <a:spcPct val="90000"/>
              </a:lnSpc>
              <a:spcBef>
                <a:spcPts val="0"/>
              </a:spcBef>
              <a:spcAft>
                <a:spcPts val="600"/>
              </a:spcAft>
              <a:buClrTx/>
              <a:buSzTx/>
              <a:buNone/>
              <a:tabLst/>
              <a:defRPr/>
            </a:pPr>
            <a:r>
              <a:rPr kumimoji="0" lang="en-US" sz="2800" b="0" i="0" u="none" strike="noStrike" cap="none" spc="0" normalizeH="0" baseline="0" noProof="0">
                <a:ln>
                  <a:noFill/>
                </a:ln>
                <a:solidFill>
                  <a:schemeClr val="tx1">
                    <a:lumMod val="10000"/>
                    <a:lumOff val="90000"/>
                  </a:schemeClr>
                </a:solidFill>
                <a:effectLst/>
                <a:uLnTx/>
                <a:uFillTx/>
              </a:rPr>
              <a:t>Methodology that guides organizations in identifying and mitigating catastrophic effects resulting from cyber-enabled sabotage.</a:t>
            </a:r>
          </a:p>
        </p:txBody>
      </p:sp>
      <p:pic>
        <p:nvPicPr>
          <p:cNvPr id="4" name="Picture 3">
            <a:extLst>
              <a:ext uri="{FF2B5EF4-FFF2-40B4-BE49-F238E27FC236}">
                <a16:creationId xmlns:a16="http://schemas.microsoft.com/office/drawing/2014/main" id="{DA19BA0E-F3BB-424E-A1AD-600AE6963747}"/>
              </a:ext>
            </a:extLst>
          </p:cNvPr>
          <p:cNvPicPr/>
          <p:nvPr/>
        </p:nvPicPr>
        <p:blipFill>
          <a:blip r:embed="rId4">
            <a:extLst>
              <a:ext uri="{28A0092B-C50C-407E-A947-70E740481C1C}">
                <a14:useLocalDpi xmlns:a14="http://schemas.microsoft.com/office/drawing/2010/main" val="0"/>
              </a:ext>
            </a:extLst>
          </a:blip>
          <a:stretch>
            <a:fillRect/>
          </a:stretch>
        </p:blipFill>
        <p:spPr>
          <a:xfrm>
            <a:off x="249621" y="492717"/>
            <a:ext cx="2682766" cy="2530880"/>
          </a:xfrm>
          <a:prstGeom prst="rect">
            <a:avLst/>
          </a:prstGeom>
        </p:spPr>
      </p:pic>
      <p:sp>
        <p:nvSpPr>
          <p:cNvPr id="5" name="Oval 4">
            <a:extLst>
              <a:ext uri="{FF2B5EF4-FFF2-40B4-BE49-F238E27FC236}">
                <a16:creationId xmlns:a16="http://schemas.microsoft.com/office/drawing/2014/main" id="{22DFA131-5870-45F1-AAB4-A0F00B196DD3}"/>
              </a:ext>
            </a:extLst>
          </p:cNvPr>
          <p:cNvSpPr/>
          <p:nvPr/>
        </p:nvSpPr>
        <p:spPr>
          <a:xfrm>
            <a:off x="-559837" y="-643812"/>
            <a:ext cx="4658872" cy="4753357"/>
          </a:xfrm>
          <a:prstGeom prst="ellipse">
            <a:avLst/>
          </a:prstGeom>
          <a:noFill/>
          <a:ln>
            <a:solidFill>
              <a:schemeClr val="tx1">
                <a:lumMod val="75000"/>
                <a:lumOff val="2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CDDDE"/>
              </a:solidFill>
              <a:effectLst/>
              <a:uLnTx/>
              <a:uFillTx/>
              <a:latin typeface="Arial"/>
              <a:ea typeface="+mn-ea"/>
              <a:cs typeface="+mn-cs"/>
            </a:endParaRPr>
          </a:p>
        </p:txBody>
      </p:sp>
      <p:sp>
        <p:nvSpPr>
          <p:cNvPr id="6" name="Oval 5">
            <a:extLst>
              <a:ext uri="{FF2B5EF4-FFF2-40B4-BE49-F238E27FC236}">
                <a16:creationId xmlns:a16="http://schemas.microsoft.com/office/drawing/2014/main" id="{E62D3704-DD62-4D5C-9665-7A68F79931E6}"/>
              </a:ext>
            </a:extLst>
          </p:cNvPr>
          <p:cNvSpPr/>
          <p:nvPr/>
        </p:nvSpPr>
        <p:spPr>
          <a:xfrm>
            <a:off x="-2002865" y="2716417"/>
            <a:ext cx="4005729" cy="3872204"/>
          </a:xfrm>
          <a:prstGeom prst="ellipse">
            <a:avLst/>
          </a:prstGeom>
          <a:noFill/>
          <a:ln>
            <a:solidFill>
              <a:schemeClr val="tx2">
                <a:lumMod val="75000"/>
              </a:schemeClr>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CDDDE"/>
              </a:solidFill>
              <a:effectLst/>
              <a:uLnTx/>
              <a:uFillTx/>
              <a:latin typeface="Arial"/>
              <a:ea typeface="+mn-ea"/>
              <a:cs typeface="+mn-cs"/>
            </a:endParaRPr>
          </a:p>
        </p:txBody>
      </p:sp>
    </p:spTree>
    <p:custDataLst>
      <p:tags r:id="rId1"/>
    </p:custDataLst>
    <p:extLst>
      <p:ext uri="{BB962C8B-B14F-4D97-AF65-F5344CB8AC3E}">
        <p14:creationId xmlns:p14="http://schemas.microsoft.com/office/powerpoint/2010/main" val="2417213210"/>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83031C-D428-4710-B9B9-8BD59447F50F}"/>
              </a:ext>
            </a:extLst>
          </p:cNvPr>
          <p:cNvPicPr>
            <a:picLocks noChangeAspect="1"/>
          </p:cNvPicPr>
          <p:nvPr/>
        </p:nvPicPr>
        <p:blipFill rotWithShape="1">
          <a:blip r:embed="rId4"/>
          <a:srcRect t="8960"/>
          <a:stretch/>
        </p:blipFill>
        <p:spPr>
          <a:xfrm>
            <a:off x="1026905" y="1449420"/>
            <a:ext cx="10138190" cy="51865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itle 2">
            <a:extLst>
              <a:ext uri="{FF2B5EF4-FFF2-40B4-BE49-F238E27FC236}">
                <a16:creationId xmlns:a16="http://schemas.microsoft.com/office/drawing/2014/main" id="{796DCACF-206F-49A8-9819-BC5FAEADF061}"/>
              </a:ext>
            </a:extLst>
          </p:cNvPr>
          <p:cNvSpPr txBox="1">
            <a:spLocks/>
          </p:cNvSpPr>
          <p:nvPr/>
        </p:nvSpPr>
        <p:spPr>
          <a:xfrm>
            <a:off x="1018902" y="632257"/>
            <a:ext cx="10933612" cy="607219"/>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800" b="1">
                <a:solidFill>
                  <a:srgbClr val="151616"/>
                </a:solidFill>
                <a:latin typeface="Arial"/>
              </a:rPr>
              <a:t>Exploited – what are we missing?</a:t>
            </a:r>
            <a:endParaRPr lang="en-US" sz="4800">
              <a:ea typeface="+mj-ea"/>
              <a:cs typeface="+mj-cs"/>
            </a:endParaRPr>
          </a:p>
        </p:txBody>
      </p:sp>
    </p:spTree>
    <p:custDataLst>
      <p:tags r:id="rId1"/>
    </p:custDataLst>
    <p:extLst>
      <p:ext uri="{BB962C8B-B14F-4D97-AF65-F5344CB8AC3E}">
        <p14:creationId xmlns:p14="http://schemas.microsoft.com/office/powerpoint/2010/main" val="684483637"/>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19F58-7838-4871-B87C-4DC9C16FD53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2EB719E-ED89-46F7-A0FF-7E50821E6363}"/>
              </a:ext>
            </a:extLst>
          </p:cNvPr>
          <p:cNvPicPr>
            <a:picLocks noGrp="1" noChangeAspect="1"/>
          </p:cNvPicPr>
          <p:nvPr>
            <p:ph idx="1"/>
          </p:nvPr>
        </p:nvPicPr>
        <p:blipFill>
          <a:blip r:embed="rId3"/>
          <a:stretch>
            <a:fillRect/>
          </a:stretch>
        </p:blipFill>
        <p:spPr>
          <a:xfrm>
            <a:off x="1177017" y="1228725"/>
            <a:ext cx="9837966" cy="4948238"/>
          </a:xfrm>
        </p:spPr>
      </p:pic>
    </p:spTree>
    <p:extLst>
      <p:ext uri="{BB962C8B-B14F-4D97-AF65-F5344CB8AC3E}">
        <p14:creationId xmlns:p14="http://schemas.microsoft.com/office/powerpoint/2010/main" val="1074231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2" name="Group 7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3" name="Freeform: Shape 7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Rectangle 7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1" name="Picture 1" descr="Machine generated alternative text:&#10;CCE and Cyber-informed Engineering (CIE) in &#10;Context &#10;z &#10;o &#10;o &#10;o &#10;National &#10;Security Level &#10;Events &#10;Cyber-Physical &#10;Attacks &#10;Targeted ICS &#10;Consequence-&quot;en &#10;Cyber Informed &#10;Engineering (CCE) &#10;Cyber-informed &#10;Engineering (CIE &#10;Cyber Security, &#10;Best Practices and Hygiene &#10;Impact &#10;Safety &#10;Deny &#10;Function &#10;Impact &#10;Efficiency &#10;Data Theft &#10;o &#10;o &#10;z &#10;z &#10;o &#10;o ">
            <a:extLst>
              <a:ext uri="{FF2B5EF4-FFF2-40B4-BE49-F238E27FC236}">
                <a16:creationId xmlns:a16="http://schemas.microsoft.com/office/drawing/2014/main" id="{EC6D8EC0-9A9B-4AC9-A70E-CE8A8FC53AE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419" b="4456"/>
          <a:stretch/>
        </p:blipFill>
        <p:spPr bwMode="auto">
          <a:xfrm>
            <a:off x="1143036" y="643467"/>
            <a:ext cx="9905928" cy="5571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098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F28C45FE-917F-439F-A7E3-0DF0068B4BEB}"/>
              </a:ext>
            </a:extLst>
          </p:cNvPr>
          <p:cNvSpPr/>
          <p:nvPr/>
        </p:nvSpPr>
        <p:spPr>
          <a:xfrm>
            <a:off x="1" y="0"/>
            <a:ext cx="3367514" cy="2427890"/>
          </a:xfrm>
          <a:prstGeom prst="flowChartDocument">
            <a:avLst/>
          </a:prstGeom>
          <a:solidFill>
            <a:schemeClr val="tx2">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Arial" panose="020B0604020202020204"/>
                <a:ea typeface="+mn-ea"/>
                <a:cs typeface="+mn-cs"/>
              </a:rPr>
              <a:t>CCE Overview </a:t>
            </a:r>
          </a:p>
        </p:txBody>
      </p:sp>
      <p:pic>
        <p:nvPicPr>
          <p:cNvPr id="2" name="Picture 5">
            <a:extLst>
              <a:ext uri="{FF2B5EF4-FFF2-40B4-BE49-F238E27FC236}">
                <a16:creationId xmlns:a16="http://schemas.microsoft.com/office/drawing/2014/main" id="{413F11DB-960F-46C1-A84D-1D498004EB0B}"/>
              </a:ext>
            </a:extLst>
          </p:cNvPr>
          <p:cNvPicPr>
            <a:picLocks noChangeAspect="1"/>
          </p:cNvPicPr>
          <p:nvPr/>
        </p:nvPicPr>
        <p:blipFill>
          <a:blip r:embed="rId4"/>
          <a:stretch>
            <a:fillRect/>
          </a:stretch>
        </p:blipFill>
        <p:spPr>
          <a:xfrm>
            <a:off x="4967785" y="0"/>
            <a:ext cx="7224214" cy="7086045"/>
          </a:xfrm>
          <a:prstGeom prst="rect">
            <a:avLst/>
          </a:prstGeom>
        </p:spPr>
      </p:pic>
      <p:sp>
        <p:nvSpPr>
          <p:cNvPr id="5" name="Text Placeholder 2">
            <a:extLst>
              <a:ext uri="{FF2B5EF4-FFF2-40B4-BE49-F238E27FC236}">
                <a16:creationId xmlns:a16="http://schemas.microsoft.com/office/drawing/2014/main" id="{17148EE9-A22D-47A7-AB5F-C3911F59D495}"/>
              </a:ext>
            </a:extLst>
          </p:cNvPr>
          <p:cNvSpPr txBox="1">
            <a:spLocks/>
          </p:cNvSpPr>
          <p:nvPr/>
        </p:nvSpPr>
        <p:spPr>
          <a:xfrm>
            <a:off x="731521" y="2938607"/>
            <a:ext cx="4114800" cy="2623994"/>
          </a:xfrm>
          <a:prstGeom prst="rect">
            <a:avLst/>
          </a:prstGeom>
          <a:solidFill>
            <a:schemeClr val="tx1">
              <a:lumMod val="75000"/>
              <a:lumOff val="25000"/>
            </a:schemeClr>
          </a:solidFill>
        </p:spPr>
        <p:txBody>
          <a:bodyPr vert="horz" lIns="91440" tIns="45720" rIns="91440" bIns="45720" rtlCol="0">
            <a:noAutofit/>
          </a:bodyPr>
          <a:lstStyle>
            <a:lvl1pPr marL="171450" indent="-171450" algn="l" defTabSz="685800" rtl="0" eaLnBrk="1" latinLnBrk="0" hangingPunct="1">
              <a:lnSpc>
                <a:spcPct val="90000"/>
              </a:lnSpc>
              <a:spcBef>
                <a:spcPts val="750"/>
              </a:spcBef>
              <a:buClr>
                <a:schemeClr val="accent3">
                  <a:lumMod val="75000"/>
                </a:schemeClr>
              </a:buClr>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3">
                  <a:lumMod val="75000"/>
                </a:schemeClr>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3">
                  <a:lumMod val="75000"/>
                </a:schemeClr>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3">
                  <a:lumMod val="75000"/>
                </a:schemeClr>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3">
                  <a:lumMod val="75000"/>
                </a:schemeClr>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
                <a:srgbClr val="83236A">
                  <a:lumMod val="75000"/>
                </a:srgbClr>
              </a:buClr>
              <a:buSzTx/>
              <a:buFont typeface="Arial" panose="020B0604020202020204" pitchFamily="34" charset="0"/>
              <a:buNone/>
              <a:tabLst/>
              <a:defRPr/>
            </a:pPr>
            <a:r>
              <a:rPr kumimoji="0" lang="en-US" sz="2400" b="0" i="0" u="none" strike="noStrike" kern="1200" cap="none" spc="0" normalizeH="0" baseline="0" noProof="0">
                <a:ln>
                  <a:noFill/>
                </a:ln>
                <a:solidFill>
                  <a:srgbClr val="FFFFFF"/>
                </a:solidFill>
                <a:effectLst/>
                <a:uLnTx/>
                <a:uFillTx/>
                <a:latin typeface="Arial"/>
                <a:ea typeface="+mn-ea"/>
                <a:cs typeface="+mn-cs"/>
              </a:rPr>
              <a:t>The goal of CCE is to protect critical functions from existing and emerging threats and proactively prepare for the next generation of cyber-enabled sabotage.</a:t>
            </a:r>
          </a:p>
          <a:p>
            <a:pPr marL="0" marR="0" lvl="0" indent="0" algn="l" defTabSz="685800" rtl="0" eaLnBrk="1" fontAlgn="auto" latinLnBrk="0" hangingPunct="1">
              <a:lnSpc>
                <a:spcPct val="90000"/>
              </a:lnSpc>
              <a:spcBef>
                <a:spcPts val="750"/>
              </a:spcBef>
              <a:spcAft>
                <a:spcPts val="0"/>
              </a:spcAft>
              <a:buClr>
                <a:srgbClr val="83236A">
                  <a:lumMod val="75000"/>
                </a:srgbClr>
              </a:buClr>
              <a:buSzTx/>
              <a:buFont typeface="Arial" panose="020B0604020202020204" pitchFamily="34" charset="0"/>
              <a:buNone/>
              <a:tabLst/>
              <a:defRPr/>
            </a:pPr>
            <a:endParaRPr kumimoji="0" lang="en-US" sz="2400" b="0" i="0" u="none" strike="noStrike" kern="1200" cap="none" spc="0" normalizeH="0" baseline="0" noProof="0">
              <a:ln>
                <a:noFill/>
              </a:ln>
              <a:solidFill>
                <a:srgbClr val="FFFFFF"/>
              </a:solidFill>
              <a:effectLst/>
              <a:uLnTx/>
              <a:uFillTx/>
              <a:latin typeface="Arial"/>
              <a:ea typeface="+mn-ea"/>
              <a:cs typeface="+mn-cs"/>
            </a:endParaRPr>
          </a:p>
        </p:txBody>
      </p:sp>
    </p:spTree>
    <p:custDataLst>
      <p:tags r:id="rId1"/>
    </p:custDataLst>
    <p:extLst>
      <p:ext uri="{BB962C8B-B14F-4D97-AF65-F5344CB8AC3E}">
        <p14:creationId xmlns:p14="http://schemas.microsoft.com/office/powerpoint/2010/main" val="644476425"/>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2" name="Group 7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73" name="Freeform: Shape 7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6" name="Rectangle 7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 name="Picture 1">
            <a:extLst>
              <a:ext uri="{FF2B5EF4-FFF2-40B4-BE49-F238E27FC236}">
                <a16:creationId xmlns:a16="http://schemas.microsoft.com/office/drawing/2014/main" id="{7FAB1FA8-2785-410D-9128-64FBEC78AF7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008269" y="643467"/>
            <a:ext cx="10175462" cy="5571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042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A8C36C5-2723-45D7-AC11-CBA49D41752E}"/>
              </a:ext>
            </a:extLst>
          </p:cNvPr>
          <p:cNvPicPr>
            <a:picLocks noGrp="1" noChangeAspect="1"/>
          </p:cNvPicPr>
          <p:nvPr>
            <p:ph idx="1"/>
          </p:nvPr>
        </p:nvPicPr>
        <p:blipFill>
          <a:blip r:embed="rId3"/>
          <a:stretch>
            <a:fillRect/>
          </a:stretch>
        </p:blipFill>
        <p:spPr>
          <a:xfrm>
            <a:off x="739206" y="643466"/>
            <a:ext cx="10713588" cy="5571067"/>
          </a:xfrm>
          <a:prstGeom prst="rect">
            <a:avLst/>
          </a:prstGeom>
        </p:spPr>
      </p:pic>
    </p:spTree>
    <p:extLst>
      <p:ext uri="{BB962C8B-B14F-4D97-AF65-F5344CB8AC3E}">
        <p14:creationId xmlns:p14="http://schemas.microsoft.com/office/powerpoint/2010/main" val="1108469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descr="Machine generated alternative text:&#10;SIDEBAR: &quot;THE ULTIMATE MAN INTHE LOOP&quot;' &#10;21 &#10;27 &#10;Figure 8.2 Former *Viet Air Ihfense Lt. Colonel Stanislav Ye &#10;Petrov in 2016. (Source: Wikipedia, Used per Creative Commor &#10;by User. Queery-54. No Changes Made to the Image). &#10;In the early morning hours of September 26, 1983 &#10;you've never met saved your life. Not only v &#10;family's life and lives of at least half of the &#10;States and, half the citizens of, what was the &#10;Key Concept: &#10;Put trusted man &#10;back in loop &#10;IDAHO NATIONAL LABORATORY ">
            <a:extLst>
              <a:ext uri="{FF2B5EF4-FFF2-40B4-BE49-F238E27FC236}">
                <a16:creationId xmlns:a16="http://schemas.microsoft.com/office/drawing/2014/main" id="{91E97309-1CB2-4C69-AA64-847DD8B3603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425"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915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5" name="Picture 1" descr="Machine generated alternative text:&#10;Engineered Mitigations &amp; Protections &#10;&quot;Act Like an &#10;Engineer&quot; &#10;— Marty Edwards &#10;Engineering is built on the &#10;immutable laws of physics. &#10;Figure A Valve. ">
            <a:extLst>
              <a:ext uri="{FF2B5EF4-FFF2-40B4-BE49-F238E27FC236}">
                <a16:creationId xmlns:a16="http://schemas.microsoft.com/office/drawing/2014/main" id="{B5BD6FC3-0395-4EEF-A333-0133DB77B76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7" y="702733"/>
            <a:ext cx="10905066" cy="5452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193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B870558-24BA-45DE-AC30-05AED07C9FAC}"/>
              </a:ext>
            </a:extLst>
          </p:cNvPr>
          <p:cNvSpPr txBox="1">
            <a:spLocks/>
          </p:cNvSpPr>
          <p:nvPr/>
        </p:nvSpPr>
        <p:spPr>
          <a:xfrm>
            <a:off x="0" y="149085"/>
            <a:ext cx="12192000" cy="878805"/>
          </a:xfrm>
          <a:prstGeom prst="rect">
            <a:avLst/>
          </a:prstGeom>
          <a:solidFill>
            <a:schemeClr val="tx2">
              <a:lumMod val="75000"/>
            </a:schemeClr>
          </a:solidFill>
        </p:spPr>
        <p:txBody>
          <a:bodyPr vert="horz" lIns="91440" tIns="45720" rIns="91440" bIns="45720" rtlCol="0" anchor="ctr">
            <a:normAutofit fontScale="97500"/>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DCDDDE"/>
                </a:solidFill>
                <a:effectLst/>
                <a:uLnTx/>
                <a:uFillTx/>
                <a:latin typeface="Arial"/>
                <a:ea typeface="+mj-ea"/>
                <a:cs typeface="+mj-cs"/>
              </a:rPr>
              <a:t>Summary</a:t>
            </a:r>
          </a:p>
        </p:txBody>
      </p:sp>
      <p:sp>
        <p:nvSpPr>
          <p:cNvPr id="6" name="Oval 5">
            <a:extLst>
              <a:ext uri="{FF2B5EF4-FFF2-40B4-BE49-F238E27FC236}">
                <a16:creationId xmlns:a16="http://schemas.microsoft.com/office/drawing/2014/main" id="{95C6E0BC-94E4-417E-A19A-BBBCCA5E7C79}"/>
              </a:ext>
            </a:extLst>
          </p:cNvPr>
          <p:cNvSpPr/>
          <p:nvPr/>
        </p:nvSpPr>
        <p:spPr>
          <a:xfrm>
            <a:off x="-920620" y="2869964"/>
            <a:ext cx="5411755" cy="5016911"/>
          </a:xfrm>
          <a:prstGeom prst="ellipse">
            <a:avLst/>
          </a:prstGeom>
          <a:noFill/>
          <a:ln w="38100">
            <a:solidFill>
              <a:schemeClr val="tx2">
                <a:lumMod val="75000"/>
              </a:schemeClr>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CDDDE"/>
              </a:solidFill>
              <a:effectLst/>
              <a:uLnTx/>
              <a:uFillTx/>
              <a:latin typeface="Arial"/>
              <a:ea typeface="+mn-ea"/>
              <a:cs typeface="+mn-cs"/>
            </a:endParaRPr>
          </a:p>
        </p:txBody>
      </p:sp>
      <p:sp>
        <p:nvSpPr>
          <p:cNvPr id="7" name="Oval 6">
            <a:extLst>
              <a:ext uri="{FF2B5EF4-FFF2-40B4-BE49-F238E27FC236}">
                <a16:creationId xmlns:a16="http://schemas.microsoft.com/office/drawing/2014/main" id="{FC082710-ECB9-4F3B-A267-4067A1306F1D}"/>
              </a:ext>
            </a:extLst>
          </p:cNvPr>
          <p:cNvSpPr/>
          <p:nvPr/>
        </p:nvSpPr>
        <p:spPr>
          <a:xfrm>
            <a:off x="-2286777" y="361508"/>
            <a:ext cx="5411755" cy="5016911"/>
          </a:xfrm>
          <a:prstGeom prst="ellipse">
            <a:avLst/>
          </a:prstGeom>
          <a:noFill/>
          <a:ln w="38100">
            <a:solidFill>
              <a:schemeClr val="tx1">
                <a:lumMod val="75000"/>
                <a:lumOff val="2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CDDDE"/>
              </a:solidFill>
              <a:effectLst/>
              <a:uLnTx/>
              <a:uFillTx/>
              <a:latin typeface="Arial"/>
              <a:ea typeface="+mn-ea"/>
              <a:cs typeface="+mn-cs"/>
            </a:endParaRPr>
          </a:p>
        </p:txBody>
      </p:sp>
      <p:sp>
        <p:nvSpPr>
          <p:cNvPr id="8" name="TextBox 7">
            <a:extLst>
              <a:ext uri="{FF2B5EF4-FFF2-40B4-BE49-F238E27FC236}">
                <a16:creationId xmlns:a16="http://schemas.microsoft.com/office/drawing/2014/main" id="{F69730D8-87AD-44A6-A2DD-236E163AF4CD}"/>
              </a:ext>
            </a:extLst>
          </p:cNvPr>
          <p:cNvSpPr txBox="1"/>
          <p:nvPr/>
        </p:nvSpPr>
        <p:spPr>
          <a:xfrm>
            <a:off x="6466892" y="1601904"/>
            <a:ext cx="4248150" cy="2893100"/>
          </a:xfrm>
          <a:prstGeom prst="rect">
            <a:avLst/>
          </a:prstGeom>
          <a:solidFill>
            <a:schemeClr val="bg1">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151616"/>
                </a:solidFill>
                <a:effectLst/>
                <a:uLnTx/>
                <a:uFillTx/>
                <a:latin typeface="Arial"/>
                <a:ea typeface="+mn-ea"/>
                <a:cs typeface="+mn-cs"/>
              </a:rPr>
              <a:t>Key Terms</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51616"/>
                </a:solidFill>
                <a:effectLst/>
                <a:uLnTx/>
                <a:uFillTx/>
                <a:latin typeface="Arial"/>
                <a:ea typeface="+mn-ea"/>
                <a:cs typeface="+mn-cs"/>
              </a:rPr>
              <a:t>CCE </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51616"/>
                </a:solidFill>
                <a:effectLst/>
                <a:uLnTx/>
                <a:uFillTx/>
                <a:latin typeface="Arial"/>
                <a:ea typeface="+mn-ea"/>
                <a:cs typeface="+mn-cs"/>
              </a:rPr>
              <a:t>Critical Functions</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51616"/>
                </a:solidFill>
                <a:effectLst/>
                <a:uLnTx/>
                <a:uFillTx/>
                <a:latin typeface="Arial"/>
                <a:ea typeface="+mn-ea"/>
                <a:cs typeface="+mn-cs"/>
              </a:rPr>
              <a:t>Cyber-Enabled Sabotage</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51616"/>
                </a:solidFill>
                <a:effectLst/>
                <a:uLnTx/>
                <a:uFillTx/>
                <a:latin typeface="Arial"/>
                <a:ea typeface="+mn-ea"/>
                <a:cs typeface="+mn-cs"/>
              </a:rPr>
              <a:t>Unverified Trust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51616"/>
                </a:solidFill>
                <a:effectLst/>
                <a:uLnTx/>
                <a:uFillTx/>
                <a:latin typeface="Arial"/>
                <a:ea typeface="+mn-ea"/>
                <a:cs typeface="+mn-cs"/>
              </a:rPr>
              <a:t>Perfect Knowledge</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151616"/>
                </a:solidFill>
                <a:effectLst/>
                <a:uLnTx/>
                <a:uFillTx/>
                <a:latin typeface="Arial"/>
                <a:ea typeface="+mn-ea"/>
                <a:cs typeface="+mn-cs"/>
              </a:rPr>
              <a:t>Data Protection</a:t>
            </a:r>
          </a:p>
        </p:txBody>
      </p:sp>
      <p:sp>
        <p:nvSpPr>
          <p:cNvPr id="9" name="TextBox 8">
            <a:extLst>
              <a:ext uri="{FF2B5EF4-FFF2-40B4-BE49-F238E27FC236}">
                <a16:creationId xmlns:a16="http://schemas.microsoft.com/office/drawing/2014/main" id="{6A26C52F-BC11-4216-BD64-CC01C1A7694B}"/>
              </a:ext>
            </a:extLst>
          </p:cNvPr>
          <p:cNvSpPr txBox="1"/>
          <p:nvPr/>
        </p:nvSpPr>
        <p:spPr>
          <a:xfrm>
            <a:off x="1152914" y="1601904"/>
            <a:ext cx="4248150" cy="4278094"/>
          </a:xfrm>
          <a:prstGeom prst="rect">
            <a:avLst/>
          </a:prstGeom>
          <a:solidFill>
            <a:schemeClr val="bg1">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srgbClr val="151616"/>
                </a:solidFill>
                <a:effectLst/>
                <a:uLnTx/>
                <a:uFillTx/>
                <a:latin typeface="Arial"/>
                <a:ea typeface="+mn-ea"/>
                <a:cs typeface="+mn-cs"/>
              </a:rPr>
              <a:t>Key Concepts</a:t>
            </a:r>
          </a:p>
          <a:p>
            <a:pPr marL="342900" marR="0" lvl="0" indent="-342900" algn="l" defTabSz="914400" rtl="0" eaLnBrk="1" fontAlgn="auto" latinLnBrk="0" hangingPunct="1">
              <a:lnSpc>
                <a:spcPct val="100000"/>
              </a:lnSpc>
              <a:spcBef>
                <a:spcPct val="0"/>
              </a:spcBef>
              <a:spcAft>
                <a:spcPts val="120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151616"/>
                </a:solidFill>
                <a:effectLst/>
                <a:uLnTx/>
                <a:uFillTx/>
                <a:latin typeface="Arial" panose="020B0604020202020204" pitchFamily="34" charset="0"/>
                <a:ea typeface="+mn-ea"/>
                <a:cs typeface="Arial" panose="020B0604020202020204" pitchFamily="34" charset="0"/>
              </a:rPr>
              <a:t>The adversary is targeting critical functions and how we deliver them.</a:t>
            </a:r>
          </a:p>
          <a:p>
            <a:pPr marL="342900" marR="0" lvl="0" indent="-342900" algn="l" defTabSz="914400" rtl="0" eaLnBrk="1" fontAlgn="auto" latinLnBrk="0" hangingPunct="1">
              <a:lnSpc>
                <a:spcPct val="100000"/>
              </a:lnSpc>
              <a:spcBef>
                <a:spcPct val="0"/>
              </a:spcBef>
              <a:spcAft>
                <a:spcPts val="120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151616"/>
                </a:solidFill>
                <a:effectLst/>
                <a:uLnTx/>
                <a:uFillTx/>
                <a:latin typeface="Arial" panose="020B0604020202020204" pitchFamily="34" charset="0"/>
                <a:ea typeface="+mn-ea"/>
                <a:cs typeface="Arial" panose="020B0604020202020204" pitchFamily="34" charset="0"/>
              </a:rPr>
              <a:t>Don’t blindly trust everything!</a:t>
            </a:r>
          </a:p>
          <a:p>
            <a:pPr marL="342900" marR="0" lvl="0" indent="-342900" algn="l" defTabSz="914400" rtl="0" eaLnBrk="1" fontAlgn="auto" latinLnBrk="0" hangingPunct="1">
              <a:lnSpc>
                <a:spcPct val="100000"/>
              </a:lnSpc>
              <a:spcBef>
                <a:spcPct val="0"/>
              </a:spcBef>
              <a:spcAft>
                <a:spcPts val="120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srgbClr val="151616"/>
                </a:solidFill>
                <a:effectLst/>
                <a:uLnTx/>
                <a:uFillTx/>
                <a:latin typeface="Arial" panose="020B0604020202020204" pitchFamily="34" charset="0"/>
                <a:ea typeface="+mn-ea"/>
                <a:cs typeface="Arial" panose="020B0604020202020204" pitchFamily="34" charset="0"/>
              </a:rPr>
              <a:t>The adversary may know what your systems are, but not necessarily how they are uniquely implemented in your organization.</a:t>
            </a:r>
          </a:p>
          <a:p>
            <a:pPr marL="342900" indent="-342900">
              <a:spcBef>
                <a:spcPct val="0"/>
              </a:spcBef>
              <a:spcAft>
                <a:spcPts val="1200"/>
              </a:spcAft>
              <a:buFont typeface="Courier New" panose="02070309020205020404" pitchFamily="49" charset="0"/>
              <a:buChar char="o"/>
              <a:defRPr/>
            </a:pPr>
            <a:r>
              <a:rPr kumimoji="0" lang="en-US" sz="1800" b="0" i="0" u="none" strike="noStrike" kern="1200" cap="none" spc="0" normalizeH="0" baseline="0" noProof="0" dirty="0">
                <a:ln>
                  <a:noFill/>
                </a:ln>
                <a:solidFill>
                  <a:srgbClr val="151616"/>
                </a:solidFill>
                <a:effectLst/>
                <a:uLnTx/>
                <a:uFillTx/>
                <a:latin typeface="Arial" panose="020B0604020202020204" pitchFamily="34" charset="0"/>
                <a:ea typeface="+mn-ea"/>
                <a:cs typeface="Arial" panose="020B0604020202020204" pitchFamily="34" charset="0"/>
              </a:rPr>
              <a:t>We have advantages that take the adversary years to acquire.</a:t>
            </a:r>
          </a:p>
          <a:p>
            <a:pPr marL="342900" indent="-342900">
              <a:spcBef>
                <a:spcPct val="0"/>
              </a:spcBef>
              <a:spcAft>
                <a:spcPts val="1200"/>
              </a:spcAft>
              <a:buFont typeface="Courier New" panose="02070309020205020404" pitchFamily="49" charset="0"/>
              <a:buChar char="o"/>
              <a:defRPr/>
            </a:pPr>
            <a:r>
              <a:rPr kumimoji="0" lang="en-US" sz="1800" b="0" i="0" u="none" strike="noStrike" kern="1200" cap="none" spc="0" normalizeH="0" baseline="0" noProof="0" dirty="0">
                <a:ln>
                  <a:noFill/>
                </a:ln>
                <a:solidFill>
                  <a:srgbClr val="151616"/>
                </a:solidFill>
                <a:effectLst/>
                <a:uLnTx/>
                <a:uFillTx/>
                <a:latin typeface="Arial" panose="020B0604020202020204" pitchFamily="34" charset="0"/>
                <a:ea typeface="+mn-ea"/>
                <a:cs typeface="Arial" panose="020B0604020202020204" pitchFamily="34" charset="0"/>
              </a:rPr>
              <a:t>Always protect your data!</a:t>
            </a:r>
          </a:p>
          <a:p>
            <a:pPr marL="342900" marR="0" lvl="0" indent="-342900" algn="l" defTabSz="914400" rtl="0" eaLnBrk="1" fontAlgn="auto" latinLnBrk="0" hangingPunct="1">
              <a:lnSpc>
                <a:spcPct val="100000"/>
              </a:lnSpc>
              <a:spcBef>
                <a:spcPct val="0"/>
              </a:spcBef>
              <a:spcAft>
                <a:spcPts val="1200"/>
              </a:spcAft>
              <a:buClrTx/>
              <a:buSzTx/>
              <a:buFont typeface="Courier New" panose="02070309020205020404" pitchFamily="49" charset="0"/>
              <a:buChar char="o"/>
              <a:tabLst/>
              <a:defRPr/>
            </a:pPr>
            <a:endParaRPr kumimoji="0" lang="en-US" sz="1800" b="0" i="0" u="none" strike="noStrike" kern="1200" cap="none" spc="0" normalizeH="0" baseline="0" noProof="0" dirty="0">
              <a:ln>
                <a:noFill/>
              </a:ln>
              <a:solidFill>
                <a:srgbClr val="151616"/>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583941660"/>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A29F0D54-8D90-4DFD-91CA-EF0CD8CBCAF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5258567" y="442916"/>
            <a:ext cx="5686425" cy="6096000"/>
          </a:xfrm>
          <a:prstGeom prst="rect">
            <a:avLst/>
          </a:prstGeom>
        </p:spPr>
      </p:pic>
      <p:sp>
        <p:nvSpPr>
          <p:cNvPr id="5" name="Title 2">
            <a:extLst>
              <a:ext uri="{FF2B5EF4-FFF2-40B4-BE49-F238E27FC236}">
                <a16:creationId xmlns:a16="http://schemas.microsoft.com/office/drawing/2014/main" id="{26196D49-4C3E-47BB-A95F-A23F5B1F1FFD}"/>
              </a:ext>
            </a:extLst>
          </p:cNvPr>
          <p:cNvSpPr txBox="1">
            <a:spLocks/>
          </p:cNvSpPr>
          <p:nvPr/>
        </p:nvSpPr>
        <p:spPr>
          <a:xfrm>
            <a:off x="-20548" y="2829487"/>
            <a:ext cx="5553233" cy="607219"/>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kumimoji="0" lang="en-US" sz="4800" b="1" i="1" u="none" strike="noStrike" kern="1200" cap="none" spc="0" normalizeH="0" baseline="0" noProof="0">
                <a:ln>
                  <a:noFill/>
                </a:ln>
                <a:solidFill>
                  <a:srgbClr val="006699"/>
                </a:solidFill>
                <a:effectLst/>
                <a:uLnTx/>
                <a:uFillTx/>
                <a:latin typeface="Arial"/>
                <a:ea typeface="+mj-ea"/>
                <a:cs typeface="+mj-cs"/>
              </a:rPr>
              <a:t>Questions</a:t>
            </a:r>
          </a:p>
          <a:p>
            <a:pPr marL="0" marR="0" lvl="0" indent="0" algn="ctr" defTabSz="914377" rtl="0" eaLnBrk="1" fontAlgn="auto" latinLnBrk="0" hangingPunct="1">
              <a:lnSpc>
                <a:spcPct val="90000"/>
              </a:lnSpc>
              <a:spcBef>
                <a:spcPct val="0"/>
              </a:spcBef>
              <a:spcAft>
                <a:spcPts val="0"/>
              </a:spcAft>
              <a:buClrTx/>
              <a:buSzTx/>
              <a:buFontTx/>
              <a:buNone/>
              <a:tabLst/>
              <a:defRPr/>
            </a:pPr>
            <a:endParaRPr kumimoji="0" lang="en-US" sz="4800" b="1" i="1" u="none" strike="noStrike" kern="1200" cap="none" spc="0" normalizeH="0" baseline="0" noProof="0">
              <a:ln>
                <a:noFill/>
              </a:ln>
              <a:solidFill>
                <a:srgbClr val="006699"/>
              </a:solidFill>
              <a:effectLst/>
              <a:uLnTx/>
              <a:uFillTx/>
              <a:latin typeface="Arial"/>
              <a:ea typeface="+mj-ea"/>
              <a:cs typeface="+mj-cs"/>
            </a:endParaRPr>
          </a:p>
        </p:txBody>
      </p:sp>
    </p:spTree>
    <p:custDataLst>
      <p:tags r:id="rId1"/>
    </p:custDataLst>
    <p:extLst>
      <p:ext uri="{BB962C8B-B14F-4D97-AF65-F5344CB8AC3E}">
        <p14:creationId xmlns:p14="http://schemas.microsoft.com/office/powerpoint/2010/main" val="404806865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Document 4">
            <a:extLst>
              <a:ext uri="{FF2B5EF4-FFF2-40B4-BE49-F238E27FC236}">
                <a16:creationId xmlns:a16="http://schemas.microsoft.com/office/drawing/2014/main" id="{5091F277-12A1-4369-8930-B81359F74AAE}"/>
              </a:ext>
            </a:extLst>
          </p:cNvPr>
          <p:cNvSpPr/>
          <p:nvPr/>
        </p:nvSpPr>
        <p:spPr>
          <a:xfrm>
            <a:off x="0" y="1"/>
            <a:ext cx="3644537" cy="2220686"/>
          </a:xfrm>
          <a:prstGeom prst="flowChartDocumen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DCDDDE"/>
                </a:solidFill>
                <a:effectLst/>
                <a:uLnTx/>
                <a:uFillTx/>
                <a:latin typeface="Arial"/>
                <a:ea typeface="+mn-ea"/>
                <a:cs typeface="+mn-cs"/>
              </a:rPr>
              <a:t>Cyber-enabled Sabotage </a:t>
            </a:r>
          </a:p>
        </p:txBody>
      </p:sp>
      <p:pic>
        <p:nvPicPr>
          <p:cNvPr id="2049" name="Picture 1" descr="Machine generated alternative text:&#10;On Sabotage &#10;The type of sabotage that prompted the CCE &#10;methodology, and against which this book seeks &#10;to introduce practical protections, is most &#10;accurately called cyber-enabled sabotage. &#10;Improving one's posture vs. the 5 pts of cyber &#10;sabotage: &#10;Disrupt, Deny, Degrade, Destroy, or Deceive &#10;must become a central element of all critical infrastructure organizations' &#10;cyber security programs from now on. ">
            <a:extLst>
              <a:ext uri="{FF2B5EF4-FFF2-40B4-BE49-F238E27FC236}">
                <a16:creationId xmlns:a16="http://schemas.microsoft.com/office/drawing/2014/main" id="{F95B031B-B933-4AD0-8D0B-9C148A9421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3498" y="2220686"/>
            <a:ext cx="10072354" cy="452784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of book page. Click to open preview.">
            <a:extLst>
              <a:ext uri="{FF2B5EF4-FFF2-40B4-BE49-F238E27FC236}">
                <a16:creationId xmlns:a16="http://schemas.microsoft.com/office/drawing/2014/main" id="{1D96C19F-9A14-40A8-823E-807C877B48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472" y="2324910"/>
            <a:ext cx="1739644" cy="272391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37334959"/>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58878-C817-4502-9103-8A911DB3A1E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980A60E-DDF7-4A30-B7BA-8239314CDA34}"/>
              </a:ext>
            </a:extLst>
          </p:cNvPr>
          <p:cNvPicPr>
            <a:picLocks noGrp="1" noChangeAspect="1"/>
          </p:cNvPicPr>
          <p:nvPr>
            <p:ph idx="1"/>
          </p:nvPr>
        </p:nvPicPr>
        <p:blipFill>
          <a:blip r:embed="rId3"/>
          <a:stretch>
            <a:fillRect/>
          </a:stretch>
        </p:blipFill>
        <p:spPr>
          <a:xfrm>
            <a:off x="838200" y="1228724"/>
            <a:ext cx="10338331" cy="5413813"/>
          </a:xfrm>
        </p:spPr>
      </p:pic>
    </p:spTree>
    <p:extLst>
      <p:ext uri="{BB962C8B-B14F-4D97-AF65-F5344CB8AC3E}">
        <p14:creationId xmlns:p14="http://schemas.microsoft.com/office/powerpoint/2010/main" val="1614480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A person standing in front of a large blackboard&#10;&#10;Description automatically generated with low confidence">
            <a:extLst>
              <a:ext uri="{FF2B5EF4-FFF2-40B4-BE49-F238E27FC236}">
                <a16:creationId xmlns:a16="http://schemas.microsoft.com/office/drawing/2014/main" id="{61C6D33E-C563-5B49-93F6-9F41769DFF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533" r="9089" b="-2"/>
          <a:stretch/>
        </p:blipFill>
        <p:spPr bwMode="auto">
          <a:xfrm>
            <a:off x="3523488" y="10"/>
            <a:ext cx="8668512" cy="6857990"/>
          </a:xfrm>
          <a:prstGeom prst="rect">
            <a:avLst/>
          </a:prstGeom>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D8C92871-DFB5-AF49-87A9-4D4AC48167F5}"/>
              </a:ext>
            </a:extLst>
          </p:cNvPr>
          <p:cNvSpPr>
            <a:spLocks noGrp="1"/>
          </p:cNvSpPr>
          <p:nvPr>
            <p:ph type="title"/>
          </p:nvPr>
        </p:nvSpPr>
        <p:spPr>
          <a:xfrm>
            <a:off x="367144" y="433953"/>
            <a:ext cx="2689467" cy="4568884"/>
          </a:xfrm>
          <a:solidFill>
            <a:schemeClr val="bg1"/>
          </a:solidFill>
        </p:spPr>
        <p:txBody>
          <a:bodyPr vert="horz" lIns="91440" tIns="45720" rIns="91440" bIns="45720" rtlCol="0" anchor="b">
            <a:normAutofit/>
          </a:bodyPr>
          <a:lstStyle/>
          <a:p>
            <a:pPr>
              <a:lnSpc>
                <a:spcPct val="100000"/>
              </a:lnSpc>
            </a:pPr>
            <a:r>
              <a:rPr lang="en-US" b="1" dirty="0">
                <a:solidFill>
                  <a:schemeClr val="tx1"/>
                </a:solidFill>
                <a:latin typeface="+mj-lt"/>
                <a:cs typeface="+mj-cs"/>
              </a:rPr>
              <a:t>Cyber Defenders spend big time </a:t>
            </a:r>
            <a:r>
              <a:rPr lang="en-US" dirty="0">
                <a:solidFill>
                  <a:schemeClr val="tx1"/>
                </a:solidFill>
                <a:latin typeface="+mj-lt"/>
                <a:cs typeface="+mj-cs"/>
              </a:rPr>
              <a:t>and</a:t>
            </a:r>
            <a:r>
              <a:rPr lang="en-US" b="1" dirty="0">
                <a:solidFill>
                  <a:schemeClr val="tx1"/>
                </a:solidFill>
                <a:latin typeface="+mj-lt"/>
                <a:cs typeface="+mj-cs"/>
              </a:rPr>
              <a:t> money calculating</a:t>
            </a:r>
            <a:br>
              <a:rPr lang="en-US" b="1" dirty="0">
                <a:solidFill>
                  <a:schemeClr val="tx1"/>
                </a:solidFill>
                <a:latin typeface="+mj-lt"/>
                <a:cs typeface="+mj-cs"/>
              </a:rPr>
            </a:br>
            <a:r>
              <a:rPr lang="en-US" b="1" dirty="0">
                <a:solidFill>
                  <a:schemeClr val="tx1"/>
                </a:solidFill>
                <a:latin typeface="+mj-lt"/>
                <a:cs typeface="+mj-cs"/>
              </a:rPr>
              <a:t> </a:t>
            </a:r>
            <a:r>
              <a:rPr lang="en-US" b="1" dirty="0">
                <a:latin typeface="+mj-lt"/>
                <a:cs typeface="+mj-cs"/>
              </a:rPr>
              <a:t>LIKELIHOOD</a:t>
            </a:r>
          </a:p>
        </p:txBody>
      </p:sp>
      <p:sp>
        <p:nvSpPr>
          <p:cNvPr id="10" name="Title 1">
            <a:extLst>
              <a:ext uri="{FF2B5EF4-FFF2-40B4-BE49-F238E27FC236}">
                <a16:creationId xmlns:a16="http://schemas.microsoft.com/office/drawing/2014/main" id="{C93F297C-F68B-D54F-97CC-8AE4D62D3B79}"/>
              </a:ext>
            </a:extLst>
          </p:cNvPr>
          <p:cNvSpPr txBox="1">
            <a:spLocks/>
          </p:cNvSpPr>
          <p:nvPr/>
        </p:nvSpPr>
        <p:spPr>
          <a:xfrm>
            <a:off x="3167448" y="5771738"/>
            <a:ext cx="6629399" cy="331470"/>
          </a:xfrm>
          <a:prstGeom prst="rect">
            <a:avLst/>
          </a:prstGeom>
        </p:spPr>
        <p:txBody>
          <a:bodyPr vert="horz" lIns="0" tIns="0" rIns="91440" bIns="45720" rtlCol="0" anchor="t" anchorCtr="0">
            <a:noAutofit/>
          </a:bodyPr>
          <a:lstStyle>
            <a:lvl1pPr algn="l" defTabSz="914400" rtl="0" eaLnBrk="1" latinLnBrk="0" hangingPunct="1">
              <a:lnSpc>
                <a:spcPct val="90000"/>
              </a:lnSpc>
              <a:spcBef>
                <a:spcPct val="0"/>
              </a:spcBef>
              <a:buNone/>
              <a:defRPr sz="3200" b="1" i="0" kern="1200">
                <a:solidFill>
                  <a:schemeClr val="tx2"/>
                </a:solidFill>
                <a:latin typeface="Arial" panose="020B0604020202020204" pitchFamily="34" charset="0"/>
                <a:ea typeface="+mj-ea"/>
                <a:cs typeface="Arial" panose="020B0604020202020204" pitchFamily="34" charset="0"/>
              </a:defRPr>
            </a:lvl1pPr>
          </a:lstStyle>
          <a:p>
            <a:pPr>
              <a:lnSpc>
                <a:spcPct val="100000"/>
              </a:lnSpc>
            </a:pPr>
            <a:endParaRPr lang="en-US" sz="2800" dirty="0">
              <a:solidFill>
                <a:schemeClr val="bg2"/>
              </a:solidFill>
            </a:endParaRPr>
          </a:p>
        </p:txBody>
      </p:sp>
    </p:spTree>
    <p:extLst>
      <p:ext uri="{BB962C8B-B14F-4D97-AF65-F5344CB8AC3E}">
        <p14:creationId xmlns:p14="http://schemas.microsoft.com/office/powerpoint/2010/main" val="340612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BEB89FA-C4CF-4383-B343-BE5A84526A9C}"/>
              </a:ext>
            </a:extLst>
          </p:cNvPr>
          <p:cNvSpPr/>
          <p:nvPr/>
        </p:nvSpPr>
        <p:spPr>
          <a:xfrm>
            <a:off x="836977" y="2742986"/>
            <a:ext cx="4645424" cy="1969770"/>
          </a:xfrm>
          <a:prstGeom prst="rect">
            <a:avLst/>
          </a:prstGeom>
        </p:spPr>
        <p:txBody>
          <a:bodyPr wrap="square" lIns="0" tIns="0" rIns="0" bIns="0">
            <a:spAutoFit/>
          </a:bodyPr>
          <a:lstStyle/>
          <a:p>
            <a:r>
              <a:rPr lang="en-US" sz="3200" b="1" dirty="0">
                <a:latin typeface="Bell MT" panose="02020503060305020303" pitchFamily="18" charset="0"/>
              </a:rPr>
              <a:t>“They’re going to get in, get over it.”</a:t>
            </a:r>
          </a:p>
          <a:p>
            <a:endParaRPr lang="en-US" sz="3200" b="1" i="1" dirty="0">
              <a:latin typeface="Bell MT" panose="02020503060305020303" pitchFamily="18" charset="0"/>
            </a:endParaRPr>
          </a:p>
          <a:p>
            <a:r>
              <a:rPr lang="en-US" sz="3200" b="1" i="1" dirty="0">
                <a:latin typeface="Bell MT" panose="02020503060305020303" pitchFamily="18" charset="0"/>
              </a:rPr>
              <a:t>		</a:t>
            </a:r>
            <a:r>
              <a:rPr lang="en-US" sz="2400" i="1" dirty="0">
                <a:latin typeface="Arial" panose="020B0604020202020204" pitchFamily="34" charset="0"/>
              </a:rPr>
              <a:t>– Michael Hayden </a:t>
            </a:r>
          </a:p>
        </p:txBody>
      </p:sp>
      <p:pic>
        <p:nvPicPr>
          <p:cNvPr id="5" name="Picture 2" descr="Gen. Michael Hayden">
            <a:extLst>
              <a:ext uri="{FF2B5EF4-FFF2-40B4-BE49-F238E27FC236}">
                <a16:creationId xmlns:a16="http://schemas.microsoft.com/office/drawing/2014/main" id="{481438B0-B338-41D8-8593-CE7C68AE16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87"/>
          <a:stretch/>
        </p:blipFill>
        <p:spPr bwMode="auto">
          <a:xfrm>
            <a:off x="5850551" y="1784977"/>
            <a:ext cx="5049079" cy="3535277"/>
          </a:xfrm>
          <a:prstGeom prst="rect">
            <a:avLst/>
          </a:prstGeom>
          <a:noFill/>
          <a:ln w="38100">
            <a:solidFill>
              <a:srgbClr val="92D050"/>
            </a:solidFill>
          </a:ln>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D3DED65-C02E-4BB8-89A4-3DE4500AB2DC}"/>
              </a:ext>
            </a:extLst>
          </p:cNvPr>
          <p:cNvSpPr>
            <a:spLocks noGrp="1"/>
          </p:cNvSpPr>
          <p:nvPr>
            <p:ph type="title"/>
          </p:nvPr>
        </p:nvSpPr>
        <p:spPr>
          <a:xfrm>
            <a:off x="1021701" y="598987"/>
            <a:ext cx="10192264" cy="1037968"/>
          </a:xfrm>
        </p:spPr>
        <p:txBody>
          <a:bodyPr/>
          <a:lstStyle/>
          <a:p>
            <a:r>
              <a:rPr lang="en-US" dirty="0"/>
              <a:t>Can You Handle the Truth?</a:t>
            </a:r>
          </a:p>
        </p:txBody>
      </p:sp>
    </p:spTree>
    <p:extLst>
      <p:ext uri="{BB962C8B-B14F-4D97-AF65-F5344CB8AC3E}">
        <p14:creationId xmlns:p14="http://schemas.microsoft.com/office/powerpoint/2010/main" val="4047290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75CA982-153F-4F15-9697-E4C69DC85B4C}"/>
              </a:ext>
            </a:extLst>
          </p:cNvPr>
          <p:cNvGrpSpPr/>
          <p:nvPr/>
        </p:nvGrpSpPr>
        <p:grpSpPr>
          <a:xfrm>
            <a:off x="4678115" y="385769"/>
            <a:ext cx="5618696" cy="5057653"/>
            <a:chOff x="3108960" y="-80982"/>
            <a:chExt cx="5618696" cy="5057653"/>
          </a:xfrm>
        </p:grpSpPr>
        <p:sp>
          <p:nvSpPr>
            <p:cNvPr id="16" name="Arrow: Right 15">
              <a:extLst>
                <a:ext uri="{FF2B5EF4-FFF2-40B4-BE49-F238E27FC236}">
                  <a16:creationId xmlns:a16="http://schemas.microsoft.com/office/drawing/2014/main" id="{D1CEF35B-D8FE-45C4-82A7-B9015B04D838}"/>
                </a:ext>
              </a:extLst>
            </p:cNvPr>
            <p:cNvSpPr/>
            <p:nvPr/>
          </p:nvSpPr>
          <p:spPr>
            <a:xfrm rot="2757219">
              <a:off x="3108960" y="468630"/>
              <a:ext cx="2509736" cy="1410511"/>
            </a:xfrm>
            <a:prstGeom prst="rightArrow">
              <a:avLst/>
            </a:prstGeom>
            <a:solidFill>
              <a:srgbClr val="006699"/>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Supply Chain</a:t>
              </a:r>
            </a:p>
          </p:txBody>
        </p:sp>
        <p:sp>
          <p:nvSpPr>
            <p:cNvPr id="17" name="Arrow: Right 16">
              <a:extLst>
                <a:ext uri="{FF2B5EF4-FFF2-40B4-BE49-F238E27FC236}">
                  <a16:creationId xmlns:a16="http://schemas.microsoft.com/office/drawing/2014/main" id="{0468FE41-9FAF-476C-A451-5AFF82D398B2}"/>
                </a:ext>
              </a:extLst>
            </p:cNvPr>
            <p:cNvSpPr/>
            <p:nvPr/>
          </p:nvSpPr>
          <p:spPr>
            <a:xfrm rot="18989924">
              <a:off x="3108960" y="3566160"/>
              <a:ext cx="2509736" cy="1410511"/>
            </a:xfrm>
            <a:prstGeom prst="rightArrow">
              <a:avLst/>
            </a:prstGeom>
            <a:solidFill>
              <a:srgbClr val="006699"/>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People</a:t>
              </a:r>
            </a:p>
          </p:txBody>
        </p:sp>
        <p:sp>
          <p:nvSpPr>
            <p:cNvPr id="18" name="Arrow: Right 17">
              <a:extLst>
                <a:ext uri="{FF2B5EF4-FFF2-40B4-BE49-F238E27FC236}">
                  <a16:creationId xmlns:a16="http://schemas.microsoft.com/office/drawing/2014/main" id="{8524F140-14D7-4980-8301-ACA719F14A02}"/>
                </a:ext>
              </a:extLst>
            </p:cNvPr>
            <p:cNvSpPr/>
            <p:nvPr/>
          </p:nvSpPr>
          <p:spPr>
            <a:xfrm rot="8138893">
              <a:off x="6195060" y="466344"/>
              <a:ext cx="2509736" cy="1410511"/>
            </a:xfrm>
            <a:prstGeom prst="rightArrow">
              <a:avLst/>
            </a:prstGeom>
            <a:solidFill>
              <a:srgbClr val="006699"/>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row: Right 18">
              <a:extLst>
                <a:ext uri="{FF2B5EF4-FFF2-40B4-BE49-F238E27FC236}">
                  <a16:creationId xmlns:a16="http://schemas.microsoft.com/office/drawing/2014/main" id="{3A464FC7-23D0-43E4-880D-26A8ADB61BAD}"/>
                </a:ext>
              </a:extLst>
            </p:cNvPr>
            <p:cNvSpPr/>
            <p:nvPr/>
          </p:nvSpPr>
          <p:spPr>
            <a:xfrm rot="13406934">
              <a:off x="6217920" y="3566160"/>
              <a:ext cx="2509736" cy="1410511"/>
            </a:xfrm>
            <a:prstGeom prst="rightArrow">
              <a:avLst/>
            </a:prstGeom>
            <a:solidFill>
              <a:srgbClr val="006699"/>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lowchart: Connector 19">
              <a:extLst>
                <a:ext uri="{FF2B5EF4-FFF2-40B4-BE49-F238E27FC236}">
                  <a16:creationId xmlns:a16="http://schemas.microsoft.com/office/drawing/2014/main" id="{5EEFC49F-2CFC-45D0-B263-84BE8174A9E4}"/>
                </a:ext>
              </a:extLst>
            </p:cNvPr>
            <p:cNvSpPr/>
            <p:nvPr/>
          </p:nvSpPr>
          <p:spPr>
            <a:xfrm>
              <a:off x="4983480" y="1805940"/>
              <a:ext cx="1828800" cy="1828800"/>
            </a:xfrm>
            <a:prstGeom prst="flowChartConnector">
              <a:avLst/>
            </a:prstGeom>
            <a:solidFill>
              <a:srgbClr val="002060"/>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System</a:t>
              </a:r>
            </a:p>
          </p:txBody>
        </p:sp>
      </p:grpSp>
      <p:sp>
        <p:nvSpPr>
          <p:cNvPr id="2" name="TextBox 1">
            <a:extLst>
              <a:ext uri="{FF2B5EF4-FFF2-40B4-BE49-F238E27FC236}">
                <a16:creationId xmlns:a16="http://schemas.microsoft.com/office/drawing/2014/main" id="{D3654328-F907-4EF9-8118-95D76161D8D2}"/>
              </a:ext>
            </a:extLst>
          </p:cNvPr>
          <p:cNvSpPr txBox="1"/>
          <p:nvPr/>
        </p:nvSpPr>
        <p:spPr>
          <a:xfrm rot="19039880">
            <a:off x="8462457" y="1219527"/>
            <a:ext cx="1586547"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rPr>
              <a:t>Vendors</a:t>
            </a:r>
          </a:p>
        </p:txBody>
      </p:sp>
      <p:sp>
        <p:nvSpPr>
          <p:cNvPr id="28" name="TextBox 27">
            <a:extLst>
              <a:ext uri="{FF2B5EF4-FFF2-40B4-BE49-F238E27FC236}">
                <a16:creationId xmlns:a16="http://schemas.microsoft.com/office/drawing/2014/main" id="{23E68EFF-8891-4787-8AE4-7E3609713226}"/>
              </a:ext>
            </a:extLst>
          </p:cNvPr>
          <p:cNvSpPr txBox="1"/>
          <p:nvPr/>
        </p:nvSpPr>
        <p:spPr>
          <a:xfrm rot="2554361">
            <a:off x="8461799" y="4607757"/>
            <a:ext cx="1586547"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pitchFamily="34" charset="0"/>
                <a:ea typeface="Times New Roman" panose="02020603050405020304" pitchFamily="18" charset="0"/>
                <a:cs typeface="Times New Roman" panose="02020603050405020304" pitchFamily="18" charset="0"/>
              </a:rPr>
              <a:t>Network Based Attacks</a:t>
            </a: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2151BC37-4C4C-4F00-88CF-50E629AB0371}"/>
              </a:ext>
            </a:extLst>
          </p:cNvPr>
          <p:cNvSpPr>
            <a:spLocks noGrp="1"/>
          </p:cNvSpPr>
          <p:nvPr>
            <p:ph type="sldNum" sz="quarter" idx="12"/>
          </p:nvPr>
        </p:nvSpPr>
        <p:spPr>
          <a:xfrm>
            <a:off x="155020" y="6492875"/>
            <a:ext cx="434428" cy="365125"/>
          </a:xfrm>
          <a:prstGeom prst="rect">
            <a:avLst/>
          </a:prstGeom>
        </p:spPr>
        <p:txBody>
          <a:bodyPr vert="horz" lIns="91440" tIns="45720" rIns="91440" bIns="155448" rtlCol="0" anchor="ctr"/>
          <a:lstStyle>
            <a:defPPr>
              <a:defRPr lang="en-US"/>
            </a:defPPr>
            <a:lvl1pPr marL="0" algn="ctr" defTabSz="914400" rtl="0" eaLnBrk="1" latinLnBrk="0" hangingPunct="1">
              <a:defRPr sz="1000" b="1" kern="1200">
                <a:solidFill>
                  <a:schemeClr val="accent6">
                    <a:lumMod val="40000"/>
                    <a:lumOff val="60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2B577FA-F7D9-2C48-919F-F962E3BF952F}" type="slidenum">
              <a:rPr lang="en-US" smtClean="0"/>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Arial" charset="0"/>
              <a:ea typeface="+mn-ea"/>
              <a:cs typeface="+mn-cs"/>
            </a:endParaRPr>
          </a:p>
        </p:txBody>
      </p:sp>
      <p:sp>
        <p:nvSpPr>
          <p:cNvPr id="12" name="TextBox 11">
            <a:extLst>
              <a:ext uri="{FF2B5EF4-FFF2-40B4-BE49-F238E27FC236}">
                <a16:creationId xmlns:a16="http://schemas.microsoft.com/office/drawing/2014/main" id="{A482127B-7338-4C6F-B241-F33ABDF0FFB3}"/>
              </a:ext>
            </a:extLst>
          </p:cNvPr>
          <p:cNvSpPr txBox="1"/>
          <p:nvPr/>
        </p:nvSpPr>
        <p:spPr>
          <a:xfrm>
            <a:off x="803738" y="1688970"/>
            <a:ext cx="3653118" cy="378565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rgbClr val="002060"/>
                </a:solidFill>
                <a:effectLst/>
                <a:uLnTx/>
                <a:uFillTx/>
                <a:latin typeface="Arial" charset="0"/>
                <a:ea typeface="+mn-ea"/>
                <a:cs typeface="+mn-cs"/>
              </a:rPr>
              <a:t>Think Different</a:t>
            </a:r>
          </a:p>
          <a:p>
            <a:pPr marL="0" marR="0" lvl="0" indent="0" algn="ctr" defTabSz="914400" rtl="0" eaLnBrk="1" fontAlgn="base" latinLnBrk="0" hangingPunct="1">
              <a:lnSpc>
                <a:spcPct val="100000"/>
              </a:lnSpc>
              <a:spcBef>
                <a:spcPct val="0"/>
              </a:spcBef>
              <a:spcAft>
                <a:spcPct val="0"/>
              </a:spcAft>
              <a:buClrTx/>
              <a:buSzTx/>
              <a:buFontTx/>
              <a:buNone/>
              <a:tabLst/>
              <a:defRPr/>
            </a:pPr>
            <a:endParaRPr lang="en-US" sz="4000" b="1" dirty="0">
              <a:solidFill>
                <a:srgbClr val="002060"/>
              </a:solidFill>
              <a:latin typeface="Arial"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dirty="0">
                <a:ln>
                  <a:noFill/>
                </a:ln>
                <a:solidFill>
                  <a:srgbClr val="002060"/>
                </a:solidFill>
                <a:effectLst/>
                <a:uLnTx/>
                <a:uFillTx/>
                <a:latin typeface="Arial" charset="0"/>
                <a:ea typeface="+mn-ea"/>
                <a:cs typeface="+mn-cs"/>
              </a:rPr>
              <a:t>Think Like the Best Adversary</a:t>
            </a:r>
          </a:p>
        </p:txBody>
      </p:sp>
      <p:cxnSp>
        <p:nvCxnSpPr>
          <p:cNvPr id="5" name="Straight Connector 4">
            <a:extLst>
              <a:ext uri="{FF2B5EF4-FFF2-40B4-BE49-F238E27FC236}">
                <a16:creationId xmlns:a16="http://schemas.microsoft.com/office/drawing/2014/main" id="{65DB9F0B-1F86-45FF-ACDB-56C2F812F438}"/>
              </a:ext>
            </a:extLst>
          </p:cNvPr>
          <p:cNvCxnSpPr>
            <a:cxnSpLocks/>
          </p:cNvCxnSpPr>
          <p:nvPr/>
        </p:nvCxnSpPr>
        <p:spPr>
          <a:xfrm>
            <a:off x="803738" y="3197483"/>
            <a:ext cx="3653118" cy="0"/>
          </a:xfrm>
          <a:prstGeom prst="line">
            <a:avLst/>
          </a:prstGeom>
          <a:ln w="476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506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F190D-C46B-416E-A14B-48880FBDA832}"/>
              </a:ext>
            </a:extLst>
          </p:cNvPr>
          <p:cNvSpPr>
            <a:spLocks noGrp="1"/>
          </p:cNvSpPr>
          <p:nvPr>
            <p:ph type="title"/>
          </p:nvPr>
        </p:nvSpPr>
        <p:spPr>
          <a:xfrm>
            <a:off x="4516210" y="1070084"/>
            <a:ext cx="6772275" cy="1325563"/>
          </a:xfrm>
        </p:spPr>
        <p:txBody>
          <a:bodyPr>
            <a:normAutofit/>
          </a:bodyPr>
          <a:lstStyle/>
          <a:p>
            <a:r>
              <a:rPr lang="en-US" sz="3600" b="0">
                <a:solidFill>
                  <a:schemeClr val="tx2"/>
                </a:solidFill>
              </a:rPr>
              <a:t>Critical Functions </a:t>
            </a:r>
          </a:p>
        </p:txBody>
      </p:sp>
      <p:sp>
        <p:nvSpPr>
          <p:cNvPr id="3" name="Content Placeholder 2">
            <a:extLst>
              <a:ext uri="{FF2B5EF4-FFF2-40B4-BE49-F238E27FC236}">
                <a16:creationId xmlns:a16="http://schemas.microsoft.com/office/drawing/2014/main" id="{0E0B1EA9-F49B-4A5F-A905-642CA46DE70F}"/>
              </a:ext>
            </a:extLst>
          </p:cNvPr>
          <p:cNvSpPr>
            <a:spLocks noGrp="1"/>
          </p:cNvSpPr>
          <p:nvPr>
            <p:ph idx="1"/>
          </p:nvPr>
        </p:nvSpPr>
        <p:spPr>
          <a:xfrm>
            <a:off x="4516210" y="2892968"/>
            <a:ext cx="6772276" cy="1406889"/>
          </a:xfrm>
          <a:solidFill>
            <a:schemeClr val="tx1">
              <a:lumMod val="75000"/>
              <a:lumOff val="25000"/>
            </a:schemeClr>
          </a:solidFill>
        </p:spPr>
        <p:txBody>
          <a:bodyPr>
            <a:noAutofit/>
          </a:bodyPr>
          <a:lstStyle/>
          <a:p>
            <a:pPr marL="0" indent="0">
              <a:buNone/>
            </a:pPr>
            <a:r>
              <a:rPr lang="en-US" sz="2800" dirty="0">
                <a:solidFill>
                  <a:schemeClr val="tx1">
                    <a:lumMod val="10000"/>
                    <a:lumOff val="90000"/>
                  </a:schemeClr>
                </a:solidFill>
              </a:rPr>
              <a:t>The actions or activities that make up the organization’s primary mission or purpose.</a:t>
            </a:r>
          </a:p>
        </p:txBody>
      </p:sp>
      <p:pic>
        <p:nvPicPr>
          <p:cNvPr id="4" name="Picture 3">
            <a:extLst>
              <a:ext uri="{FF2B5EF4-FFF2-40B4-BE49-F238E27FC236}">
                <a16:creationId xmlns:a16="http://schemas.microsoft.com/office/drawing/2014/main" id="{DA19BA0E-F3BB-424E-A1AD-600AE6963747}"/>
              </a:ext>
            </a:extLst>
          </p:cNvPr>
          <p:cNvPicPr/>
          <p:nvPr/>
        </p:nvPicPr>
        <p:blipFill>
          <a:blip r:embed="rId4">
            <a:extLst>
              <a:ext uri="{28A0092B-C50C-407E-A947-70E740481C1C}">
                <a14:useLocalDpi xmlns:a14="http://schemas.microsoft.com/office/drawing/2010/main" val="0"/>
              </a:ext>
            </a:extLst>
          </a:blip>
          <a:stretch>
            <a:fillRect/>
          </a:stretch>
        </p:blipFill>
        <p:spPr>
          <a:xfrm>
            <a:off x="249621" y="492717"/>
            <a:ext cx="2682766" cy="2530880"/>
          </a:xfrm>
          <a:prstGeom prst="rect">
            <a:avLst/>
          </a:prstGeom>
        </p:spPr>
      </p:pic>
      <p:sp>
        <p:nvSpPr>
          <p:cNvPr id="5" name="Oval 4">
            <a:extLst>
              <a:ext uri="{FF2B5EF4-FFF2-40B4-BE49-F238E27FC236}">
                <a16:creationId xmlns:a16="http://schemas.microsoft.com/office/drawing/2014/main" id="{22DFA131-5870-45F1-AAB4-A0F00B196DD3}"/>
              </a:ext>
            </a:extLst>
          </p:cNvPr>
          <p:cNvSpPr/>
          <p:nvPr/>
        </p:nvSpPr>
        <p:spPr>
          <a:xfrm>
            <a:off x="-559837" y="-643812"/>
            <a:ext cx="4658872" cy="4753357"/>
          </a:xfrm>
          <a:prstGeom prst="ellipse">
            <a:avLst/>
          </a:prstGeom>
          <a:noFill/>
          <a:ln>
            <a:solidFill>
              <a:schemeClr val="tx1">
                <a:lumMod val="75000"/>
                <a:lumOff val="2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CDDDE"/>
              </a:solidFill>
              <a:effectLst/>
              <a:uLnTx/>
              <a:uFillTx/>
              <a:latin typeface="Arial"/>
              <a:ea typeface="+mn-ea"/>
              <a:cs typeface="+mn-cs"/>
            </a:endParaRPr>
          </a:p>
        </p:txBody>
      </p:sp>
      <p:sp>
        <p:nvSpPr>
          <p:cNvPr id="6" name="Oval 5">
            <a:extLst>
              <a:ext uri="{FF2B5EF4-FFF2-40B4-BE49-F238E27FC236}">
                <a16:creationId xmlns:a16="http://schemas.microsoft.com/office/drawing/2014/main" id="{E62D3704-DD62-4D5C-9665-7A68F79931E6}"/>
              </a:ext>
            </a:extLst>
          </p:cNvPr>
          <p:cNvSpPr/>
          <p:nvPr/>
        </p:nvSpPr>
        <p:spPr>
          <a:xfrm>
            <a:off x="-2002865" y="2716417"/>
            <a:ext cx="4005729" cy="3872204"/>
          </a:xfrm>
          <a:prstGeom prst="ellipse">
            <a:avLst/>
          </a:prstGeom>
          <a:noFill/>
          <a:ln>
            <a:solidFill>
              <a:schemeClr val="tx2">
                <a:lumMod val="75000"/>
              </a:schemeClr>
            </a:solidFill>
          </a:ln>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CDDDE"/>
              </a:solidFill>
              <a:effectLst/>
              <a:uLnTx/>
              <a:uFillTx/>
              <a:latin typeface="Arial"/>
              <a:ea typeface="+mn-ea"/>
              <a:cs typeface="+mn-cs"/>
            </a:endParaRPr>
          </a:p>
        </p:txBody>
      </p:sp>
    </p:spTree>
    <p:custDataLst>
      <p:tags r:id="rId1"/>
    </p:custDataLst>
    <p:extLst>
      <p:ext uri="{BB962C8B-B14F-4D97-AF65-F5344CB8AC3E}">
        <p14:creationId xmlns:p14="http://schemas.microsoft.com/office/powerpoint/2010/main" val="3377271118"/>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INL Branding">
      <a:dk1>
        <a:srgbClr val="151616"/>
      </a:dk1>
      <a:lt1>
        <a:srgbClr val="DCDDDE"/>
      </a:lt1>
      <a:dk2>
        <a:srgbClr val="07519E"/>
      </a:dk2>
      <a:lt2>
        <a:srgbClr val="8DC340"/>
      </a:lt2>
      <a:accent1>
        <a:srgbClr val="2BA8E0"/>
      </a:accent1>
      <a:accent2>
        <a:srgbClr val="F68C20"/>
      </a:accent2>
      <a:accent3>
        <a:srgbClr val="83236A"/>
      </a:accent3>
      <a:accent4>
        <a:srgbClr val="CF1E4C"/>
      </a:accent4>
      <a:accent5>
        <a:srgbClr val="DCDDDE"/>
      </a:accent5>
      <a:accent6>
        <a:srgbClr val="07519E"/>
      </a:accent6>
      <a:hlink>
        <a:srgbClr val="8DC340"/>
      </a:hlink>
      <a:folHlink>
        <a:srgbClr val="CF1E4C"/>
      </a:folHlink>
    </a:clrScheme>
    <a:fontScheme name="Custom 1">
      <a:majorFont>
        <a:latin typeface="Arial"/>
        <a:ea typeface=""/>
        <a:cs typeface=""/>
      </a:majorFont>
      <a:minorFont>
        <a:latin typeface="Arial"/>
        <a:ea typeface=""/>
        <a:cs typeface=""/>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INL Branding">
      <a:dk1>
        <a:srgbClr val="151616"/>
      </a:dk1>
      <a:lt1>
        <a:srgbClr val="FFFFFF"/>
      </a:lt1>
      <a:dk2>
        <a:srgbClr val="07519E"/>
      </a:dk2>
      <a:lt2>
        <a:srgbClr val="8DC340"/>
      </a:lt2>
      <a:accent1>
        <a:srgbClr val="2BA8E0"/>
      </a:accent1>
      <a:accent2>
        <a:srgbClr val="F68C20"/>
      </a:accent2>
      <a:accent3>
        <a:srgbClr val="83236A"/>
      </a:accent3>
      <a:accent4>
        <a:srgbClr val="CF1E4C"/>
      </a:accent4>
      <a:accent5>
        <a:srgbClr val="DCDDDE"/>
      </a:accent5>
      <a:accent6>
        <a:srgbClr val="07519E"/>
      </a:accent6>
      <a:hlink>
        <a:srgbClr val="8DC340"/>
      </a:hlink>
      <a:folHlink>
        <a:srgbClr val="CF1E4C"/>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Custom Design">
  <a:themeElements>
    <a:clrScheme name="INL Branding">
      <a:dk1>
        <a:srgbClr val="151616"/>
      </a:dk1>
      <a:lt1>
        <a:srgbClr val="DCDDDE"/>
      </a:lt1>
      <a:dk2>
        <a:srgbClr val="07519E"/>
      </a:dk2>
      <a:lt2>
        <a:srgbClr val="8DC340"/>
      </a:lt2>
      <a:accent1>
        <a:srgbClr val="2BA8E0"/>
      </a:accent1>
      <a:accent2>
        <a:srgbClr val="F68C20"/>
      </a:accent2>
      <a:accent3>
        <a:srgbClr val="83236A"/>
      </a:accent3>
      <a:accent4>
        <a:srgbClr val="CF1E4C"/>
      </a:accent4>
      <a:accent5>
        <a:srgbClr val="DCDDDE"/>
      </a:accent5>
      <a:accent6>
        <a:srgbClr val="07519E"/>
      </a:accent6>
      <a:hlink>
        <a:srgbClr val="8DC340"/>
      </a:hlink>
      <a:folHlink>
        <a:srgbClr val="CF1E4C"/>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TotalTime>
  <Words>4630</Words>
  <Application>Microsoft Office PowerPoint</Application>
  <PresentationFormat>Widescreen</PresentationFormat>
  <Paragraphs>446</Paragraphs>
  <Slides>38</Slides>
  <Notes>34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38</vt:i4>
      </vt:variant>
    </vt:vector>
  </HeadingPairs>
  <TitlesOfParts>
    <vt:vector size="54" baseType="lpstr">
      <vt:lpstr>Arial</vt:lpstr>
      <vt:lpstr>Arial Nova Light</vt:lpstr>
      <vt:lpstr>Bell MT</vt:lpstr>
      <vt:lpstr>Calibri</vt:lpstr>
      <vt:lpstr>Calibri Light</vt:lpstr>
      <vt:lpstr>Courier New</vt:lpstr>
      <vt:lpstr>Helvetica Neue</vt:lpstr>
      <vt:lpstr>Roboto</vt:lpstr>
      <vt:lpstr>Segoe UI</vt:lpstr>
      <vt:lpstr>Symbol</vt:lpstr>
      <vt:lpstr>Times</vt:lpstr>
      <vt:lpstr>Times New Roman</vt:lpstr>
      <vt:lpstr>TimesNewRoman</vt:lpstr>
      <vt:lpstr>1_Office Theme</vt:lpstr>
      <vt:lpstr>2_Custom Design</vt:lpstr>
      <vt:lpstr>3_Custom Design</vt:lpstr>
      <vt:lpstr>PowerPoint Presentation</vt:lpstr>
      <vt:lpstr>PowerPoint Presentation</vt:lpstr>
      <vt:lpstr>PowerPoint Presentation</vt:lpstr>
      <vt:lpstr>PowerPoint Presentation</vt:lpstr>
      <vt:lpstr>PowerPoint Presentation</vt:lpstr>
      <vt:lpstr>Cyber Defenders spend big time and money calculating  LIKELIHOOD</vt:lpstr>
      <vt:lpstr>Can You Handle the Truth?</vt:lpstr>
      <vt:lpstr>PowerPoint Presentation</vt:lpstr>
      <vt:lpstr>Critical Functions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Typical Natural Gas Compressor Station</vt:lpstr>
      <vt:lpstr>Natural Gas Transmission: Gas Turbine Compression</vt:lpstr>
      <vt:lpstr>PowerPoint Presentation</vt:lpstr>
      <vt:lpstr>PowerPoint Presentation</vt:lpstr>
      <vt:lpstr>PowerPoint Presentation</vt:lpstr>
      <vt:lpstr>Vehicles for Cyber-enabled Sabotage</vt:lpstr>
      <vt:lpstr>PowerPoint Presentation</vt:lpstr>
      <vt:lpstr>PowerPoint Presentation</vt:lpstr>
      <vt:lpstr>PowerPoint Presentation</vt:lpstr>
      <vt:lpstr>What is the Solution?</vt:lpstr>
      <vt:lpstr>PowerPoint Presentation</vt:lpstr>
      <vt:lpstr>Perfect Knowledge </vt:lpstr>
      <vt:lpstr>Consequence-driven Cyber-informed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Curtis P. St Michel</dc:creator>
  <cp:lastModifiedBy>Prashant Prashant</cp:lastModifiedBy>
  <cp:revision>39</cp:revision>
  <dcterms:created xsi:type="dcterms:W3CDTF">2022-03-18T19:52:47Z</dcterms:created>
  <dcterms:modified xsi:type="dcterms:W3CDTF">2022-06-23T21:50:03Z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7694783-de61-499c-97f7-53d7c605e6e9_Enabled">
    <vt:lpwstr>true</vt:lpwstr>
  </property>
  <property fmtid="{D5CDD505-2E9C-101B-9397-08002B2CF9AE}" pid="3" name="MSIP_Label_67694783-de61-499c-97f7-53d7c605e6e9_SetDate">
    <vt:lpwstr>2022-05-30T20:57:29Z</vt:lpwstr>
  </property>
  <property fmtid="{D5CDD505-2E9C-101B-9397-08002B2CF9AE}" pid="4" name="MSIP_Label_67694783-de61-499c-97f7-53d7c605e6e9_Method">
    <vt:lpwstr>Privileged</vt:lpwstr>
  </property>
  <property fmtid="{D5CDD505-2E9C-101B-9397-08002B2CF9AE}" pid="5" name="MSIP_Label_67694783-de61-499c-97f7-53d7c605e6e9_Name">
    <vt:lpwstr>67694783-de61-499c-97f7-53d7c605e6e9</vt:lpwstr>
  </property>
  <property fmtid="{D5CDD505-2E9C-101B-9397-08002B2CF9AE}" pid="6" name="MSIP_Label_67694783-de61-499c-97f7-53d7c605e6e9_SiteId">
    <vt:lpwstr>271df5c2-953a-497b-93ad-7adf7a4b3cd7</vt:lpwstr>
  </property>
  <property fmtid="{D5CDD505-2E9C-101B-9397-08002B2CF9AE}" pid="7" name="MSIP_Label_67694783-de61-499c-97f7-53d7c605e6e9_ActionId">
    <vt:lpwstr>0f9c70e5-2923-480d-a93e-f6dcdecd0c4d</vt:lpwstr>
  </property>
  <property fmtid="{D5CDD505-2E9C-101B-9397-08002B2CF9AE}" pid="8" name="MSIP_Label_67694783-de61-499c-97f7-53d7c605e6e9_ContentBits">
    <vt:lpwstr>0</vt:lpwstr>
  </property>
</Properties>
</file>